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46"/>
  </p:notesMasterIdLst>
  <p:sldIdLst>
    <p:sldId id="256" r:id="rId2"/>
    <p:sldId id="263" r:id="rId3"/>
    <p:sldId id="309" r:id="rId4"/>
    <p:sldId id="269" r:id="rId5"/>
    <p:sldId id="282" r:id="rId6"/>
    <p:sldId id="287" r:id="rId7"/>
    <p:sldId id="260" r:id="rId8"/>
    <p:sldId id="273" r:id="rId9"/>
    <p:sldId id="281" r:id="rId10"/>
    <p:sldId id="295" r:id="rId11"/>
    <p:sldId id="271" r:id="rId12"/>
    <p:sldId id="277" r:id="rId13"/>
    <p:sldId id="279" r:id="rId14"/>
    <p:sldId id="289" r:id="rId15"/>
    <p:sldId id="294" r:id="rId16"/>
    <p:sldId id="312" r:id="rId17"/>
    <p:sldId id="301" r:id="rId18"/>
    <p:sldId id="299" r:id="rId19"/>
    <p:sldId id="298" r:id="rId20"/>
    <p:sldId id="297" r:id="rId21"/>
    <p:sldId id="315" r:id="rId22"/>
    <p:sldId id="261" r:id="rId23"/>
    <p:sldId id="284" r:id="rId24"/>
    <p:sldId id="292" r:id="rId25"/>
    <p:sldId id="305" r:id="rId26"/>
    <p:sldId id="306" r:id="rId27"/>
    <p:sldId id="307" r:id="rId28"/>
    <p:sldId id="308" r:id="rId29"/>
    <p:sldId id="313" r:id="rId30"/>
    <p:sldId id="314" r:id="rId31"/>
    <p:sldId id="302" r:id="rId32"/>
    <p:sldId id="303" r:id="rId33"/>
    <p:sldId id="304" r:id="rId34"/>
    <p:sldId id="316" r:id="rId35"/>
    <p:sldId id="257" r:id="rId36"/>
    <p:sldId id="265" r:id="rId37"/>
    <p:sldId id="267" r:id="rId38"/>
    <p:sldId id="268" r:id="rId39"/>
    <p:sldId id="266" r:id="rId40"/>
    <p:sldId id="290" r:id="rId41"/>
    <p:sldId id="272" r:id="rId42"/>
    <p:sldId id="288" r:id="rId43"/>
    <p:sldId id="283" r:id="rId44"/>
    <p:sldId id="259" r:id="rId4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0" autoAdjust="0"/>
    <p:restoredTop sz="92579"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sorterViewPr>
    <p:cViewPr>
      <p:scale>
        <a:sx n="100" d="100"/>
        <a:sy n="100" d="100"/>
      </p:scale>
      <p:origin x="0" y="-53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43D7D90-46C9-470B-8123-36804BCCB5C3}" type="datetimeFigureOut">
              <a:rPr lang="he-IL" smtClean="0"/>
              <a:t>ז'/כסלו/תשפ"א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CB542B9-1186-4BE1-8C69-344F23D1DA2D}" type="slidenum">
              <a:rPr lang="he-IL" smtClean="0"/>
              <a:t>‹#›</a:t>
            </a:fld>
            <a:endParaRPr lang="he-IL"/>
          </a:p>
        </p:txBody>
      </p:sp>
    </p:spTree>
    <p:extLst>
      <p:ext uri="{BB962C8B-B14F-4D97-AF65-F5344CB8AC3E}">
        <p14:creationId xmlns:p14="http://schemas.microsoft.com/office/powerpoint/2010/main" val="39863163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היתרון בשימוש ב2 שכבות בלבד – זה מפשט את התכנון והבניה ומקל על </a:t>
            </a:r>
            <a:r>
              <a:rPr lang="he-IL" dirty="0" err="1"/>
              <a:t>הוריפיקציה</a:t>
            </a:r>
            <a:r>
              <a:rPr lang="he-IL" dirty="0"/>
              <a:t> והתיקונים במידה ונצטרך כי יש לנו גישה לכל השכבות, בניגוד ל4 שכבות נגיד.</a:t>
            </a:r>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5</a:t>
            </a:fld>
            <a:endParaRPr lang="he-IL"/>
          </a:p>
        </p:txBody>
      </p:sp>
    </p:spTree>
    <p:extLst>
      <p:ext uri="{BB962C8B-B14F-4D97-AF65-F5344CB8AC3E}">
        <p14:creationId xmlns:p14="http://schemas.microsoft.com/office/powerpoint/2010/main" val="1260750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הערה לנקודה הראשונה – להסביר בע"פ עדיין אפשר לעבוד עם ה</a:t>
            </a:r>
            <a:r>
              <a:rPr lang="en-US" dirty="0" err="1"/>
              <a:t>labview</a:t>
            </a:r>
            <a:r>
              <a:rPr lang="he-IL" dirty="0"/>
              <a:t> הישן אבל אי אפשר לעדכן לגרסה החדשה.</a:t>
            </a:r>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29</a:t>
            </a:fld>
            <a:endParaRPr lang="he-IL"/>
          </a:p>
        </p:txBody>
      </p:sp>
    </p:spTree>
    <p:extLst>
      <p:ext uri="{BB962C8B-B14F-4D97-AF65-F5344CB8AC3E}">
        <p14:creationId xmlns:p14="http://schemas.microsoft.com/office/powerpoint/2010/main" val="2417537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הערה לנקודה הראשונה – להסביר בע"פ עדיין אפשר לעבוד עם ה</a:t>
            </a:r>
            <a:r>
              <a:rPr lang="en-US" dirty="0" err="1"/>
              <a:t>labview</a:t>
            </a:r>
            <a:r>
              <a:rPr lang="he-IL" dirty="0"/>
              <a:t> הישן אבל אי אפשר לעדכן לגרסה החדשה.</a:t>
            </a:r>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30</a:t>
            </a:fld>
            <a:endParaRPr lang="he-IL"/>
          </a:p>
        </p:txBody>
      </p:sp>
    </p:spTree>
    <p:extLst>
      <p:ext uri="{BB962C8B-B14F-4D97-AF65-F5344CB8AC3E}">
        <p14:creationId xmlns:p14="http://schemas.microsoft.com/office/powerpoint/2010/main" val="285326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a:t>
            </a:r>
            <a:r>
              <a:rPr lang="en-US" dirty="0"/>
              <a:t>DNA</a:t>
            </a:r>
            <a:r>
              <a:rPr lang="he-IL" dirty="0"/>
              <a:t> בנוי כשרשרת נוקליאוטידים. כל המידע התורשתי הדרוש לבניית החומרים בתא מוצפן במולקולות ה</a:t>
            </a:r>
            <a:r>
              <a:rPr lang="en-US" dirty="0"/>
              <a:t>DNA</a:t>
            </a:r>
            <a:r>
              <a:rPr lang="he-IL" dirty="0"/>
              <a:t>. </a:t>
            </a:r>
            <a:endParaRPr lang="en-US" dirty="0"/>
          </a:p>
          <a:p>
            <a:r>
              <a:rPr lang="he-IL" dirty="0"/>
              <a:t>ה</a:t>
            </a:r>
            <a:r>
              <a:rPr lang="en-US" dirty="0"/>
              <a:t>DNA</a:t>
            </a:r>
            <a:r>
              <a:rPr lang="he-IL" dirty="0"/>
              <a:t> מורכב משני גדילים במבנה של סלילים, המחוברים ביניהם ע"י קשר מימן – קשר כימי מולקולרי קוטבי הנוצר בין מימן לאטום </a:t>
            </a:r>
            <a:r>
              <a:rPr lang="he-IL" dirty="0" err="1"/>
              <a:t>אלקטרושלילי</a:t>
            </a:r>
            <a:r>
              <a:rPr lang="he-IL" dirty="0"/>
              <a:t> של חנקן, פלואור או חמצן. </a:t>
            </a:r>
            <a:endParaRPr lang="en-US" dirty="0"/>
          </a:p>
          <a:p>
            <a:r>
              <a:rPr lang="he-IL" dirty="0"/>
              <a:t>כל מולקולת </a:t>
            </a:r>
            <a:r>
              <a:rPr lang="en-US" dirty="0"/>
              <a:t>DNA</a:t>
            </a:r>
            <a:r>
              <a:rPr lang="he-IL" dirty="0"/>
              <a:t> מורכבת מארבע תת יחידות של בסיסים חנקניים הנקראים "נוקלאוטידים" ומסומנים </a:t>
            </a:r>
            <a:r>
              <a:rPr lang="en-US" dirty="0"/>
              <a:t>T, C, G, A</a:t>
            </a:r>
            <a:r>
              <a:rPr lang="he-IL" dirty="0"/>
              <a:t>. הנוקליאוטידים מסודרים לאורך הסליל הכפול כך שכל אחד מהם הממוקם בסליל אחד נמצא בקשרי מימן עם בן זוגו בסליל הנגדי. </a:t>
            </a:r>
            <a:endParaRPr lang="en-US" dirty="0"/>
          </a:p>
          <a:p>
            <a:r>
              <a:rPr lang="he-IL" dirty="0"/>
              <a:t>בטמפרטורת החדר המולקולה נמצאת במצב יציב. </a:t>
            </a:r>
          </a:p>
          <a:p>
            <a:r>
              <a:rPr lang="he-IL" dirty="0"/>
              <a:t>העלאת טמפרטורת התמיסה בה מצויות מולקולות ה</a:t>
            </a:r>
            <a:r>
              <a:rPr lang="en-US" dirty="0"/>
              <a:t>DNA</a:t>
            </a:r>
            <a:r>
              <a:rPr lang="he-IL" dirty="0"/>
              <a:t> תגרום להגברת קצב תנועת האטומים ממנה היא מורכבת ובכך להיחלשות הקשרים. כשהתמיסה מגיעה לטמפרטורה מסוימת תיווצר הפרדה בין הגדילים זה מזה (</a:t>
            </a:r>
            <a:r>
              <a:rPr lang="he-IL" dirty="0" err="1"/>
              <a:t>דנטורציה</a:t>
            </a:r>
            <a:r>
              <a:rPr lang="he-IL" dirty="0"/>
              <a:t>) ונקבל 2 מולקולות חד </a:t>
            </a:r>
            <a:r>
              <a:rPr lang="he-IL" dirty="0" err="1"/>
              <a:t>גדיליות</a:t>
            </a:r>
            <a:r>
              <a:rPr lang="he-IL" dirty="0"/>
              <a:t>. </a:t>
            </a:r>
            <a:endParaRPr lang="en-US" dirty="0"/>
          </a:p>
          <a:p>
            <a:r>
              <a:rPr lang="he-IL" dirty="0"/>
              <a:t>טמפרטורת ההתכה הנה זו שבה כ-50% מה</a:t>
            </a:r>
            <a:r>
              <a:rPr lang="en-US" dirty="0"/>
              <a:t>DNA</a:t>
            </a:r>
            <a:r>
              <a:rPr lang="he-IL" dirty="0"/>
              <a:t> עבר </a:t>
            </a:r>
            <a:r>
              <a:rPr lang="he-IL" dirty="0" err="1"/>
              <a:t>דנטורציה</a:t>
            </a:r>
            <a:r>
              <a:rPr lang="he-IL" dirty="0"/>
              <a:t>. </a:t>
            </a:r>
            <a:endParaRPr lang="en-US" dirty="0"/>
          </a:p>
          <a:p>
            <a:r>
              <a:rPr lang="he-IL" dirty="0"/>
              <a:t>בעת קירור התמיסה זוג הגדילים הנפרדים עובר תהליך של איחוי והמולקולה חוזרת לקדמותה. </a:t>
            </a:r>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35</a:t>
            </a:fld>
            <a:endParaRPr lang="he-IL"/>
          </a:p>
        </p:txBody>
      </p:sp>
    </p:spTree>
    <p:extLst>
      <p:ext uri="{BB962C8B-B14F-4D97-AF65-F5344CB8AC3E}">
        <p14:creationId xmlns:p14="http://schemas.microsoft.com/office/powerpoint/2010/main" val="1581367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lvl="0"/>
            <a:r>
              <a:rPr lang="he-IL" dirty="0"/>
              <a:t>נקודה 2</a:t>
            </a:r>
          </a:p>
          <a:p>
            <a:endParaRPr lang="he-IL" dirty="0"/>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36</a:t>
            </a:fld>
            <a:endParaRPr lang="he-IL"/>
          </a:p>
        </p:txBody>
      </p:sp>
    </p:spTree>
    <p:extLst>
      <p:ext uri="{BB962C8B-B14F-4D97-AF65-F5344CB8AC3E}">
        <p14:creationId xmlns:p14="http://schemas.microsoft.com/office/powerpoint/2010/main" val="2554227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כאשר מאירים על מולקולה פלורסנטית באורך גל מסוים אזי בליעת האור גורמת לעירור החלקיקים בחומר מרמת אנרגיה נמוכה לרמת אנרגיה גבוהה שאינה יציבה, כלומר המולקולה המעוררת שואפת לחזור למצב היציב. כאשר המולקולה חוזרת למצבה היציב נפלט פוטון שמתאים בתדירותו להפרש שבין רמות האנרגיה. אורך הגל של האור הנפלט ארוך יותר מאורך הגל של האור הנבלע.</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37</a:t>
            </a:fld>
            <a:endParaRPr lang="he-IL"/>
          </a:p>
        </p:txBody>
      </p:sp>
    </p:spTree>
    <p:extLst>
      <p:ext uri="{BB962C8B-B14F-4D97-AF65-F5344CB8AC3E}">
        <p14:creationId xmlns:p14="http://schemas.microsoft.com/office/powerpoint/2010/main" val="2993466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lvl="0"/>
            <a:r>
              <a:rPr lang="he-IL" dirty="0"/>
              <a:t>מים.</a:t>
            </a:r>
            <a:endParaRPr lang="en-US" dirty="0"/>
          </a:p>
          <a:p>
            <a:pPr lvl="0"/>
            <a:r>
              <a:rPr lang="en-US" dirty="0" err="1"/>
              <a:t>SybrGreen</a:t>
            </a:r>
            <a:r>
              <a:rPr lang="en-US" dirty="0"/>
              <a:t> </a:t>
            </a:r>
            <a:r>
              <a:rPr lang="he-IL" dirty="0"/>
              <a:t>– מולקולה פלורסנטית המתחברת ל-</a:t>
            </a:r>
            <a:r>
              <a:rPr lang="en-US" dirty="0"/>
              <a:t>double stranded DNA</a:t>
            </a:r>
            <a:r>
              <a:rPr lang="he-IL" dirty="0"/>
              <a:t>. כאשר המולקולה מחוברת ל</a:t>
            </a:r>
            <a:r>
              <a:rPr lang="en-US" dirty="0"/>
              <a:t>DNA</a:t>
            </a:r>
            <a:r>
              <a:rPr lang="he-IL" dirty="0"/>
              <a:t> אזי רמות </a:t>
            </a:r>
            <a:r>
              <a:rPr lang="he-IL" dirty="0" err="1"/>
              <a:t>הפלורסנציה</a:t>
            </a:r>
            <a:r>
              <a:rPr lang="he-IL" dirty="0"/>
              <a:t> גבוהות מאוד. בחימום, כאשר גדילי ה</a:t>
            </a:r>
            <a:r>
              <a:rPr lang="en-US" dirty="0"/>
              <a:t>DNA</a:t>
            </a:r>
            <a:r>
              <a:rPr lang="he-IL" dirty="0"/>
              <a:t> נפרדים, </a:t>
            </a:r>
            <a:r>
              <a:rPr lang="he-IL" dirty="0" err="1"/>
              <a:t>הפלורסנציה</a:t>
            </a:r>
            <a:r>
              <a:rPr lang="he-IL" dirty="0"/>
              <a:t> יורדת משמעותית. </a:t>
            </a:r>
            <a:endParaRPr lang="en-US" dirty="0"/>
          </a:p>
          <a:p>
            <a:r>
              <a:rPr lang="he-IL" dirty="0"/>
              <a:t>ניתן להכין עצמאית את התמיסות הנדרשות לטובת העבודה או להשתמש בתמיסות קיימות.</a:t>
            </a:r>
            <a:endParaRPr lang="en-US" dirty="0"/>
          </a:p>
          <a:p>
            <a:pPr marL="0" indent="0">
              <a:buNone/>
            </a:pP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38</a:t>
            </a:fld>
            <a:endParaRPr lang="he-IL"/>
          </a:p>
        </p:txBody>
      </p:sp>
    </p:spTree>
    <p:extLst>
      <p:ext uri="{BB962C8B-B14F-4D97-AF65-F5344CB8AC3E}">
        <p14:creationId xmlns:p14="http://schemas.microsoft.com/office/powerpoint/2010/main" val="528297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תופעה שבה רמת </a:t>
            </a:r>
            <a:r>
              <a:rPr lang="he-IL" dirty="0" err="1"/>
              <a:t>הפלורסנציה</a:t>
            </a:r>
            <a:r>
              <a:rPr lang="he-IL" dirty="0"/>
              <a:t> של החומר הפלורסנטי יורדת כאשר מאירים על החומר לאורך זמן ארוך ברצף או פעמים רבות בזמנים קצרים. </a:t>
            </a:r>
          </a:p>
          <a:p>
            <a:r>
              <a:rPr lang="he-IL" dirty="0"/>
              <a:t>נרצה להימנע מתופעה זו כמה שאפשר ולכן במהלך העבודה נאיר על דגימת ה</a:t>
            </a:r>
            <a:r>
              <a:rPr lang="en-US" dirty="0"/>
              <a:t>DNA</a:t>
            </a:r>
            <a:r>
              <a:rPr lang="he-IL" dirty="0"/>
              <a:t> עם הפסקות ארוכות יחסית בין כל הארה (10 שניות הפסקה). </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39</a:t>
            </a:fld>
            <a:endParaRPr lang="he-IL"/>
          </a:p>
        </p:txBody>
      </p:sp>
    </p:spTree>
    <p:extLst>
      <p:ext uri="{BB962C8B-B14F-4D97-AF65-F5344CB8AC3E}">
        <p14:creationId xmlns:p14="http://schemas.microsoft.com/office/powerpoint/2010/main" val="3978537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הערה – </a:t>
            </a:r>
            <a:r>
              <a:rPr lang="en-US" dirty="0"/>
              <a:t>photo bleaching</a:t>
            </a:r>
            <a:endParaRPr lang="he-IL" dirty="0"/>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40</a:t>
            </a:fld>
            <a:endParaRPr lang="he-IL"/>
          </a:p>
        </p:txBody>
      </p:sp>
    </p:spTree>
    <p:extLst>
      <p:ext uri="{BB962C8B-B14F-4D97-AF65-F5344CB8AC3E}">
        <p14:creationId xmlns:p14="http://schemas.microsoft.com/office/powerpoint/2010/main" val="1428532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שמנו 3 מעגלים על </a:t>
            </a:r>
            <a:r>
              <a:rPr lang="en-US" dirty="0" err="1"/>
              <a:t>pcb</a:t>
            </a:r>
            <a:r>
              <a:rPr lang="he-IL" dirty="0"/>
              <a:t> אחד כדי שנוכל להשתמש ב3 חיישני טמפרטורה במקביל כדי לדייק את הטמפרטורה.</a:t>
            </a:r>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42</a:t>
            </a:fld>
            <a:endParaRPr lang="he-IL"/>
          </a:p>
        </p:txBody>
      </p:sp>
    </p:spTree>
    <p:extLst>
      <p:ext uri="{BB962C8B-B14F-4D97-AF65-F5344CB8AC3E}">
        <p14:creationId xmlns:p14="http://schemas.microsoft.com/office/powerpoint/2010/main" val="2509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הערה לנקודה הראשונה – להסביר בע"פ עדיין אפשר לעבוד עם ה</a:t>
            </a:r>
            <a:r>
              <a:rPr lang="en-US" dirty="0" err="1"/>
              <a:t>labview</a:t>
            </a:r>
            <a:r>
              <a:rPr lang="he-IL" dirty="0"/>
              <a:t> הישן אבל אי אפשר לעדכן לגרסה החדשה.</a:t>
            </a:r>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10</a:t>
            </a:fld>
            <a:endParaRPr lang="he-IL"/>
          </a:p>
        </p:txBody>
      </p:sp>
    </p:spTree>
    <p:extLst>
      <p:ext uri="{BB962C8B-B14F-4D97-AF65-F5344CB8AC3E}">
        <p14:creationId xmlns:p14="http://schemas.microsoft.com/office/powerpoint/2010/main" val="379116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222222"/>
                </a:solidFill>
                <a:latin typeface="Calibri" panose="020F0502020204030204" pitchFamily="34" charset="0"/>
                <a:ea typeface="Calibri" panose="020F0502020204030204" pitchFamily="34" charset="0"/>
              </a:rPr>
              <a:t>המעגל ניזון מ-3 ספקי מתח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DC </a:t>
            </a:r>
            <a:r>
              <a:rPr lang="he-IL" sz="1200" dirty="0">
                <a:solidFill>
                  <a:srgbClr val="222222"/>
                </a:solidFill>
                <a:latin typeface="Arial" panose="020B0604020202020204" pitchFamily="34" charset="0"/>
                <a:ea typeface="Calibri" panose="020F0502020204030204" pitchFamily="34" charset="0"/>
                <a:cs typeface="+mn-cs"/>
              </a:rPr>
              <a:t> </a:t>
            </a:r>
            <a:r>
              <a:rPr lang="he-IL" sz="1200" dirty="0">
                <a:solidFill>
                  <a:srgbClr val="222222"/>
                </a:solidFill>
                <a:latin typeface="Arial" panose="020B0604020202020204" pitchFamily="34" charset="0"/>
                <a:ea typeface="Calibri" panose="020F0502020204030204" pitchFamily="34" charset="0"/>
              </a:rPr>
              <a:t>מתוכם שניים שמספקים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 10.5 V </a:t>
            </a:r>
            <a:r>
              <a:rPr lang="he-IL" sz="1200" dirty="0">
                <a:solidFill>
                  <a:srgbClr val="222222"/>
                </a:solidFill>
                <a:latin typeface="Calibri" panose="020F0502020204030204" pitchFamily="34" charset="0"/>
                <a:ea typeface="Calibri" panose="020F0502020204030204" pitchFamily="34" charset="0"/>
              </a:rPr>
              <a:t>ואחד שמספק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V</a:t>
            </a:r>
            <a:r>
              <a:rPr lang="he-IL" sz="1200" dirty="0">
                <a:solidFill>
                  <a:srgbClr val="222222"/>
                </a:solidFill>
                <a:latin typeface="Calibri" panose="020F0502020204030204" pitchFamily="34" charset="0"/>
                <a:ea typeface="Calibri" panose="020F0502020204030204" pitchFamily="34" charset="0"/>
              </a:rPr>
              <a:t>6 על מנת לקבל 3 מתחים קבועים של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9V,5V,-9V</a:t>
            </a:r>
            <a:r>
              <a:rPr lang="he-IL" sz="1200" dirty="0">
                <a:solidFill>
                  <a:srgbClr val="222222"/>
                </a:solidFill>
                <a:latin typeface="Calibri" panose="020F0502020204030204" pitchFamily="34" charset="0"/>
                <a:ea typeface="Calibri" panose="020F0502020204030204" pitchFamily="34" charset="0"/>
              </a:rPr>
              <a:t> ע"י הרגולטורים שנמצאים על ה</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PCB</a:t>
            </a:r>
            <a:r>
              <a:rPr lang="he-IL" sz="1200" dirty="0">
                <a:solidFill>
                  <a:srgbClr val="222222"/>
                </a:solidFill>
                <a:latin typeface="Calibri" panose="020F0502020204030204" pitchFamily="34" charset="0"/>
                <a:ea typeface="Calibri" panose="020F0502020204030204" pitchFamily="34"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11</a:t>
            </a:fld>
            <a:endParaRPr lang="he-IL"/>
          </a:p>
        </p:txBody>
      </p:sp>
    </p:spTree>
    <p:extLst>
      <p:ext uri="{BB962C8B-B14F-4D97-AF65-F5344CB8AC3E}">
        <p14:creationId xmlns:p14="http://schemas.microsoft.com/office/powerpoint/2010/main" val="142244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הערה לנקודה הראשונה – להסביר בע"פ עדיין אפשר לעבוד עם ה</a:t>
            </a:r>
            <a:r>
              <a:rPr lang="en-US" dirty="0" err="1"/>
              <a:t>labview</a:t>
            </a:r>
            <a:r>
              <a:rPr lang="he-IL" dirty="0"/>
              <a:t> הישן אבל אי אפשר לעדכן לגרסה החדשה.</a:t>
            </a:r>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15</a:t>
            </a:fld>
            <a:endParaRPr lang="he-IL"/>
          </a:p>
        </p:txBody>
      </p:sp>
    </p:spTree>
    <p:extLst>
      <p:ext uri="{BB962C8B-B14F-4D97-AF65-F5344CB8AC3E}">
        <p14:creationId xmlns:p14="http://schemas.microsoft.com/office/powerpoint/2010/main" val="311717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222222"/>
                </a:solidFill>
                <a:latin typeface="Calibri" panose="020F0502020204030204" pitchFamily="34" charset="0"/>
                <a:ea typeface="Calibri" panose="020F0502020204030204" pitchFamily="34" charset="0"/>
              </a:rPr>
              <a:t>המעגל ניזון מ-3 ספקי מתח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DC </a:t>
            </a:r>
            <a:r>
              <a:rPr lang="he-IL" sz="1200" dirty="0">
                <a:solidFill>
                  <a:srgbClr val="222222"/>
                </a:solidFill>
                <a:latin typeface="Arial" panose="020B0604020202020204" pitchFamily="34" charset="0"/>
                <a:ea typeface="Calibri" panose="020F0502020204030204" pitchFamily="34" charset="0"/>
                <a:cs typeface="+mn-cs"/>
              </a:rPr>
              <a:t> </a:t>
            </a:r>
            <a:r>
              <a:rPr lang="he-IL" sz="1200" dirty="0">
                <a:solidFill>
                  <a:srgbClr val="222222"/>
                </a:solidFill>
                <a:latin typeface="Arial" panose="020B0604020202020204" pitchFamily="34" charset="0"/>
                <a:ea typeface="Calibri" panose="020F0502020204030204" pitchFamily="34" charset="0"/>
              </a:rPr>
              <a:t>מתוכם שניים שמספקים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 10.5 V </a:t>
            </a:r>
            <a:r>
              <a:rPr lang="he-IL" sz="1200" dirty="0">
                <a:solidFill>
                  <a:srgbClr val="222222"/>
                </a:solidFill>
                <a:latin typeface="Calibri" panose="020F0502020204030204" pitchFamily="34" charset="0"/>
                <a:ea typeface="Calibri" panose="020F0502020204030204" pitchFamily="34" charset="0"/>
              </a:rPr>
              <a:t>ואחד שמספק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V</a:t>
            </a:r>
            <a:r>
              <a:rPr lang="he-IL" sz="1200" dirty="0">
                <a:solidFill>
                  <a:srgbClr val="222222"/>
                </a:solidFill>
                <a:latin typeface="Calibri" panose="020F0502020204030204" pitchFamily="34" charset="0"/>
                <a:ea typeface="Calibri" panose="020F0502020204030204" pitchFamily="34" charset="0"/>
              </a:rPr>
              <a:t>6 על מנת לקבל 3 מתחים קבועים של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9V,5V,-9V</a:t>
            </a:r>
            <a:r>
              <a:rPr lang="he-IL" sz="1200" dirty="0">
                <a:solidFill>
                  <a:srgbClr val="222222"/>
                </a:solidFill>
                <a:latin typeface="Calibri" panose="020F0502020204030204" pitchFamily="34" charset="0"/>
                <a:ea typeface="Calibri" panose="020F0502020204030204" pitchFamily="34" charset="0"/>
              </a:rPr>
              <a:t> ע"י הרגולטורים שנמצאים על ה</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PCB</a:t>
            </a:r>
            <a:r>
              <a:rPr lang="he-IL" sz="1200" dirty="0">
                <a:solidFill>
                  <a:srgbClr val="222222"/>
                </a:solidFill>
                <a:latin typeface="Calibri" panose="020F0502020204030204" pitchFamily="34" charset="0"/>
                <a:ea typeface="Calibri" panose="020F0502020204030204" pitchFamily="34"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17</a:t>
            </a:fld>
            <a:endParaRPr lang="he-IL"/>
          </a:p>
        </p:txBody>
      </p:sp>
    </p:spTree>
    <p:extLst>
      <p:ext uri="{BB962C8B-B14F-4D97-AF65-F5344CB8AC3E}">
        <p14:creationId xmlns:p14="http://schemas.microsoft.com/office/powerpoint/2010/main" val="163457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222222"/>
                </a:solidFill>
                <a:latin typeface="Calibri" panose="020F0502020204030204" pitchFamily="34" charset="0"/>
                <a:ea typeface="Calibri" panose="020F0502020204030204" pitchFamily="34" charset="0"/>
              </a:rPr>
              <a:t>המעגל ניזון מ-3 ספקי מתח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DC </a:t>
            </a:r>
            <a:r>
              <a:rPr lang="he-IL" sz="1200" dirty="0">
                <a:solidFill>
                  <a:srgbClr val="222222"/>
                </a:solidFill>
                <a:latin typeface="Arial" panose="020B0604020202020204" pitchFamily="34" charset="0"/>
                <a:ea typeface="Calibri" panose="020F0502020204030204" pitchFamily="34" charset="0"/>
                <a:cs typeface="+mn-cs"/>
              </a:rPr>
              <a:t> </a:t>
            </a:r>
            <a:r>
              <a:rPr lang="he-IL" sz="1200" dirty="0">
                <a:solidFill>
                  <a:srgbClr val="222222"/>
                </a:solidFill>
                <a:latin typeface="Arial" panose="020B0604020202020204" pitchFamily="34" charset="0"/>
                <a:ea typeface="Calibri" panose="020F0502020204030204" pitchFamily="34" charset="0"/>
              </a:rPr>
              <a:t>מתוכם שניים שמספקים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 10.5 V </a:t>
            </a:r>
            <a:r>
              <a:rPr lang="he-IL" sz="1200" dirty="0">
                <a:solidFill>
                  <a:srgbClr val="222222"/>
                </a:solidFill>
                <a:latin typeface="Calibri" panose="020F0502020204030204" pitchFamily="34" charset="0"/>
                <a:ea typeface="Calibri" panose="020F0502020204030204" pitchFamily="34" charset="0"/>
              </a:rPr>
              <a:t>ואחד שמספק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V</a:t>
            </a:r>
            <a:r>
              <a:rPr lang="he-IL" sz="1200" dirty="0">
                <a:solidFill>
                  <a:srgbClr val="222222"/>
                </a:solidFill>
                <a:latin typeface="Calibri" panose="020F0502020204030204" pitchFamily="34" charset="0"/>
                <a:ea typeface="Calibri" panose="020F0502020204030204" pitchFamily="34" charset="0"/>
              </a:rPr>
              <a:t>6 על מנת לקבל 3 מתחים קבועים של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9V,5V,-9V</a:t>
            </a:r>
            <a:r>
              <a:rPr lang="he-IL" sz="1200" dirty="0">
                <a:solidFill>
                  <a:srgbClr val="222222"/>
                </a:solidFill>
                <a:latin typeface="Calibri" panose="020F0502020204030204" pitchFamily="34" charset="0"/>
                <a:ea typeface="Calibri" panose="020F0502020204030204" pitchFamily="34" charset="0"/>
              </a:rPr>
              <a:t> ע"י הרגולטורים שנמצאים על ה</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PCB</a:t>
            </a:r>
            <a:r>
              <a:rPr lang="he-IL" sz="1200" dirty="0">
                <a:solidFill>
                  <a:srgbClr val="222222"/>
                </a:solidFill>
                <a:latin typeface="Calibri" panose="020F0502020204030204" pitchFamily="34" charset="0"/>
                <a:ea typeface="Calibri" panose="020F0502020204030204" pitchFamily="34"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18</a:t>
            </a:fld>
            <a:endParaRPr lang="he-IL"/>
          </a:p>
        </p:txBody>
      </p:sp>
    </p:spTree>
    <p:extLst>
      <p:ext uri="{BB962C8B-B14F-4D97-AF65-F5344CB8AC3E}">
        <p14:creationId xmlns:p14="http://schemas.microsoft.com/office/powerpoint/2010/main" val="232620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222222"/>
                </a:solidFill>
                <a:latin typeface="Calibri" panose="020F0502020204030204" pitchFamily="34" charset="0"/>
                <a:ea typeface="Calibri" panose="020F0502020204030204" pitchFamily="34" charset="0"/>
              </a:rPr>
              <a:t>המעגל ניזון מ-3 ספקי מתח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DC </a:t>
            </a:r>
            <a:r>
              <a:rPr lang="he-IL" sz="1200" dirty="0">
                <a:solidFill>
                  <a:srgbClr val="222222"/>
                </a:solidFill>
                <a:latin typeface="Arial" panose="020B0604020202020204" pitchFamily="34" charset="0"/>
                <a:ea typeface="Calibri" panose="020F0502020204030204" pitchFamily="34" charset="0"/>
                <a:cs typeface="+mn-cs"/>
              </a:rPr>
              <a:t> </a:t>
            </a:r>
            <a:r>
              <a:rPr lang="he-IL" sz="1200" dirty="0">
                <a:solidFill>
                  <a:srgbClr val="222222"/>
                </a:solidFill>
                <a:latin typeface="Arial" panose="020B0604020202020204" pitchFamily="34" charset="0"/>
                <a:ea typeface="Calibri" panose="020F0502020204030204" pitchFamily="34" charset="0"/>
              </a:rPr>
              <a:t>מתוכם שניים שמספקים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 10.5 V </a:t>
            </a:r>
            <a:r>
              <a:rPr lang="he-IL" sz="1200" dirty="0">
                <a:solidFill>
                  <a:srgbClr val="222222"/>
                </a:solidFill>
                <a:latin typeface="Calibri" panose="020F0502020204030204" pitchFamily="34" charset="0"/>
                <a:ea typeface="Calibri" panose="020F0502020204030204" pitchFamily="34" charset="0"/>
              </a:rPr>
              <a:t>ואחד שמספק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V</a:t>
            </a:r>
            <a:r>
              <a:rPr lang="he-IL" sz="1200" dirty="0">
                <a:solidFill>
                  <a:srgbClr val="222222"/>
                </a:solidFill>
                <a:latin typeface="Calibri" panose="020F0502020204030204" pitchFamily="34" charset="0"/>
                <a:ea typeface="Calibri" panose="020F0502020204030204" pitchFamily="34" charset="0"/>
              </a:rPr>
              <a:t>6 על מנת לקבל 3 מתחים קבועים של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9V,5V,-9V</a:t>
            </a:r>
            <a:r>
              <a:rPr lang="he-IL" sz="1200" dirty="0">
                <a:solidFill>
                  <a:srgbClr val="222222"/>
                </a:solidFill>
                <a:latin typeface="Calibri" panose="020F0502020204030204" pitchFamily="34" charset="0"/>
                <a:ea typeface="Calibri" panose="020F0502020204030204" pitchFamily="34" charset="0"/>
              </a:rPr>
              <a:t> ע"י הרגולטורים שנמצאים על ה</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PCB</a:t>
            </a:r>
            <a:r>
              <a:rPr lang="he-IL" sz="1200" dirty="0">
                <a:solidFill>
                  <a:srgbClr val="222222"/>
                </a:solidFill>
                <a:latin typeface="Calibri" panose="020F0502020204030204" pitchFamily="34" charset="0"/>
                <a:ea typeface="Calibri" panose="020F0502020204030204" pitchFamily="34"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19</a:t>
            </a:fld>
            <a:endParaRPr lang="he-IL"/>
          </a:p>
        </p:txBody>
      </p:sp>
    </p:spTree>
    <p:extLst>
      <p:ext uri="{BB962C8B-B14F-4D97-AF65-F5344CB8AC3E}">
        <p14:creationId xmlns:p14="http://schemas.microsoft.com/office/powerpoint/2010/main" val="4176775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222222"/>
                </a:solidFill>
                <a:latin typeface="Calibri" panose="020F0502020204030204" pitchFamily="34" charset="0"/>
                <a:ea typeface="Calibri" panose="020F0502020204030204" pitchFamily="34" charset="0"/>
              </a:rPr>
              <a:t>המעגל ניזון מ-3 ספקי מתח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DC </a:t>
            </a:r>
            <a:r>
              <a:rPr lang="he-IL" sz="1200" dirty="0">
                <a:solidFill>
                  <a:srgbClr val="222222"/>
                </a:solidFill>
                <a:latin typeface="Arial" panose="020B0604020202020204" pitchFamily="34" charset="0"/>
                <a:ea typeface="Calibri" panose="020F0502020204030204" pitchFamily="34" charset="0"/>
                <a:cs typeface="+mn-cs"/>
              </a:rPr>
              <a:t> </a:t>
            </a:r>
            <a:r>
              <a:rPr lang="he-IL" sz="1200" dirty="0">
                <a:solidFill>
                  <a:srgbClr val="222222"/>
                </a:solidFill>
                <a:latin typeface="Arial" panose="020B0604020202020204" pitchFamily="34" charset="0"/>
                <a:ea typeface="Calibri" panose="020F0502020204030204" pitchFamily="34" charset="0"/>
              </a:rPr>
              <a:t>מתוכם שניים שמספקים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 10.5 V </a:t>
            </a:r>
            <a:r>
              <a:rPr lang="he-IL" sz="1200" dirty="0">
                <a:solidFill>
                  <a:srgbClr val="222222"/>
                </a:solidFill>
                <a:latin typeface="Calibri" panose="020F0502020204030204" pitchFamily="34" charset="0"/>
                <a:ea typeface="Calibri" panose="020F0502020204030204" pitchFamily="34" charset="0"/>
              </a:rPr>
              <a:t>ואחד שמספק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V</a:t>
            </a:r>
            <a:r>
              <a:rPr lang="he-IL" sz="1200" dirty="0">
                <a:solidFill>
                  <a:srgbClr val="222222"/>
                </a:solidFill>
                <a:latin typeface="Calibri" panose="020F0502020204030204" pitchFamily="34" charset="0"/>
                <a:ea typeface="Calibri" panose="020F0502020204030204" pitchFamily="34" charset="0"/>
              </a:rPr>
              <a:t>6 על מנת לקבל 3 מתחים קבועים של </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9V,5V,-9V</a:t>
            </a:r>
            <a:r>
              <a:rPr lang="he-IL" sz="1200" dirty="0">
                <a:solidFill>
                  <a:srgbClr val="222222"/>
                </a:solidFill>
                <a:latin typeface="Calibri" panose="020F0502020204030204" pitchFamily="34" charset="0"/>
                <a:ea typeface="Calibri" panose="020F0502020204030204" pitchFamily="34" charset="0"/>
              </a:rPr>
              <a:t> ע"י הרגולטורים שנמצאים על ה</a:t>
            </a:r>
            <a:r>
              <a:rPr lang="en-US" sz="1200" dirty="0">
                <a:solidFill>
                  <a:srgbClr val="222222"/>
                </a:solidFill>
                <a:latin typeface="Arial" panose="020B0604020202020204" pitchFamily="34" charset="0"/>
                <a:ea typeface="Calibri" panose="020F0502020204030204" pitchFamily="34" charset="0"/>
                <a:cs typeface="Arial" panose="020B0604020202020204" pitchFamily="34" charset="0"/>
              </a:rPr>
              <a:t>PCB</a:t>
            </a:r>
            <a:r>
              <a:rPr lang="he-IL" sz="1200" dirty="0">
                <a:solidFill>
                  <a:srgbClr val="222222"/>
                </a:solidFill>
                <a:latin typeface="Calibri" panose="020F0502020204030204" pitchFamily="34" charset="0"/>
                <a:ea typeface="Calibri" panose="020F0502020204030204" pitchFamily="34"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20</a:t>
            </a:fld>
            <a:endParaRPr lang="he-IL"/>
          </a:p>
        </p:txBody>
      </p:sp>
    </p:spTree>
    <p:extLst>
      <p:ext uri="{BB962C8B-B14F-4D97-AF65-F5344CB8AC3E}">
        <p14:creationId xmlns:p14="http://schemas.microsoft.com/office/powerpoint/2010/main" val="4197761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הערה לנקודה הראשונה – להסביר בע"פ עדיין אפשר לעבוד עם ה</a:t>
            </a:r>
            <a:r>
              <a:rPr lang="en-US" dirty="0" err="1"/>
              <a:t>labview</a:t>
            </a:r>
            <a:r>
              <a:rPr lang="he-IL" dirty="0"/>
              <a:t> הישן אבל אי אפשר לעדכן לגרסה החדשה.</a:t>
            </a:r>
          </a:p>
        </p:txBody>
      </p:sp>
      <p:sp>
        <p:nvSpPr>
          <p:cNvPr id="4" name="מציין מיקום של מספר שקופית 3"/>
          <p:cNvSpPr>
            <a:spLocks noGrp="1"/>
          </p:cNvSpPr>
          <p:nvPr>
            <p:ph type="sldNum" sz="quarter" idx="5"/>
          </p:nvPr>
        </p:nvSpPr>
        <p:spPr/>
        <p:txBody>
          <a:bodyPr/>
          <a:lstStyle/>
          <a:p>
            <a:fld id="{5CB542B9-1186-4BE1-8C69-344F23D1DA2D}" type="slidenum">
              <a:rPr lang="he-IL" smtClean="0"/>
              <a:t>22</a:t>
            </a:fld>
            <a:endParaRPr lang="he-IL"/>
          </a:p>
        </p:txBody>
      </p:sp>
    </p:spTree>
    <p:extLst>
      <p:ext uri="{BB962C8B-B14F-4D97-AF65-F5344CB8AC3E}">
        <p14:creationId xmlns:p14="http://schemas.microsoft.com/office/powerpoint/2010/main" val="3628855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8388E8-47B4-4131-82AA-9299A0D4056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529B85C-1DD0-4854-8496-D2EDFA5D00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AD26CA4B-EB00-4B6E-9822-05EC9F55A70A}"/>
              </a:ext>
            </a:extLst>
          </p:cNvPr>
          <p:cNvSpPr>
            <a:spLocks noGrp="1"/>
          </p:cNvSpPr>
          <p:nvPr>
            <p:ph type="dt" sz="half" idx="10"/>
          </p:nvPr>
        </p:nvSpPr>
        <p:spPr/>
        <p:txBody>
          <a:bodyPr/>
          <a:lstStyle/>
          <a:p>
            <a:fld id="{4CFCF520-2F7D-419E-9DBB-50B1CDDF2972}"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F00E72DF-35DD-4949-9C69-AF340FA8163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8ADC3F7-649B-4F1B-9B3C-CCB5D682D048}"/>
              </a:ext>
            </a:extLst>
          </p:cNvPr>
          <p:cNvSpPr>
            <a:spLocks noGrp="1"/>
          </p:cNvSpPr>
          <p:nvPr>
            <p:ph type="sldNum" sz="quarter" idx="12"/>
          </p:nvPr>
        </p:nvSpPr>
        <p:spPr/>
        <p:txBody>
          <a:bodyPr/>
          <a:lstStyle/>
          <a:p>
            <a:fld id="{4415CFA1-B5AC-4136-ADFD-44E9B51F3AFD}" type="slidenum">
              <a:rPr lang="he-IL" smtClean="0"/>
              <a:t>‹#›</a:t>
            </a:fld>
            <a:endParaRPr lang="he-IL"/>
          </a:p>
        </p:txBody>
      </p:sp>
    </p:spTree>
    <p:extLst>
      <p:ext uri="{BB962C8B-B14F-4D97-AF65-F5344CB8AC3E}">
        <p14:creationId xmlns:p14="http://schemas.microsoft.com/office/powerpoint/2010/main" val="197111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9F1B4F-DF4E-4721-BE3C-B4081A934E9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410B539F-193A-4D96-ABA1-C6C5E3FA0666}"/>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A2FAE2B-5930-4C53-AE7B-1EF8A91B4122}"/>
              </a:ext>
            </a:extLst>
          </p:cNvPr>
          <p:cNvSpPr>
            <a:spLocks noGrp="1"/>
          </p:cNvSpPr>
          <p:nvPr>
            <p:ph type="dt" sz="half" idx="10"/>
          </p:nvPr>
        </p:nvSpPr>
        <p:spPr/>
        <p:txBody>
          <a:bodyPr/>
          <a:lstStyle/>
          <a:p>
            <a:fld id="{4CFCF520-2F7D-419E-9DBB-50B1CDDF2972}"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F17F74EA-9A50-4764-881F-81EFF2A3105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A06CC4B-350E-4226-9D74-02D7AE5CCB3A}"/>
              </a:ext>
            </a:extLst>
          </p:cNvPr>
          <p:cNvSpPr>
            <a:spLocks noGrp="1"/>
          </p:cNvSpPr>
          <p:nvPr>
            <p:ph type="sldNum" sz="quarter" idx="12"/>
          </p:nvPr>
        </p:nvSpPr>
        <p:spPr/>
        <p:txBody>
          <a:bodyPr/>
          <a:lstStyle/>
          <a:p>
            <a:fld id="{4415CFA1-B5AC-4136-ADFD-44E9B51F3AFD}" type="slidenum">
              <a:rPr lang="he-IL" smtClean="0"/>
              <a:t>‹#›</a:t>
            </a:fld>
            <a:endParaRPr lang="he-IL"/>
          </a:p>
        </p:txBody>
      </p:sp>
    </p:spTree>
    <p:extLst>
      <p:ext uri="{BB962C8B-B14F-4D97-AF65-F5344CB8AC3E}">
        <p14:creationId xmlns:p14="http://schemas.microsoft.com/office/powerpoint/2010/main" val="3587511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AA9FE34A-6CAE-4E20-B343-F4F1151E78EA}"/>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AB982B7-2F95-4B0D-BDF0-E2E84531DF9A}"/>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9605E40-6FE4-43F0-BB77-725B6475CE86}"/>
              </a:ext>
            </a:extLst>
          </p:cNvPr>
          <p:cNvSpPr>
            <a:spLocks noGrp="1"/>
          </p:cNvSpPr>
          <p:nvPr>
            <p:ph type="dt" sz="half" idx="10"/>
          </p:nvPr>
        </p:nvSpPr>
        <p:spPr/>
        <p:txBody>
          <a:bodyPr/>
          <a:lstStyle/>
          <a:p>
            <a:fld id="{4CFCF520-2F7D-419E-9DBB-50B1CDDF2972}"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0EEDA168-1CAD-4226-8995-81CC05C4C48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7F953AA-7E2F-4322-9B46-EC13C1442289}"/>
              </a:ext>
            </a:extLst>
          </p:cNvPr>
          <p:cNvSpPr>
            <a:spLocks noGrp="1"/>
          </p:cNvSpPr>
          <p:nvPr>
            <p:ph type="sldNum" sz="quarter" idx="12"/>
          </p:nvPr>
        </p:nvSpPr>
        <p:spPr/>
        <p:txBody>
          <a:bodyPr/>
          <a:lstStyle/>
          <a:p>
            <a:fld id="{4415CFA1-B5AC-4136-ADFD-44E9B51F3AFD}" type="slidenum">
              <a:rPr lang="he-IL" smtClean="0"/>
              <a:t>‹#›</a:t>
            </a:fld>
            <a:endParaRPr lang="he-IL"/>
          </a:p>
        </p:txBody>
      </p:sp>
    </p:spTree>
    <p:extLst>
      <p:ext uri="{BB962C8B-B14F-4D97-AF65-F5344CB8AC3E}">
        <p14:creationId xmlns:p14="http://schemas.microsoft.com/office/powerpoint/2010/main" val="203458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7EEA3A6-03FE-4F21-A5A9-CC389C24F5F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1119E2B-C0A6-453D-ABB6-8714196C5E86}"/>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B572EF3-FCC6-4BF4-96A2-D03957BB5C3C}"/>
              </a:ext>
            </a:extLst>
          </p:cNvPr>
          <p:cNvSpPr>
            <a:spLocks noGrp="1"/>
          </p:cNvSpPr>
          <p:nvPr>
            <p:ph type="dt" sz="half" idx="10"/>
          </p:nvPr>
        </p:nvSpPr>
        <p:spPr/>
        <p:txBody>
          <a:bodyPr/>
          <a:lstStyle/>
          <a:p>
            <a:fld id="{4CFCF520-2F7D-419E-9DBB-50B1CDDF2972}"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05032C4B-4636-47FA-9434-81EC335DF00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6BE6690-E20E-4CC9-8247-D50E4F170939}"/>
              </a:ext>
            </a:extLst>
          </p:cNvPr>
          <p:cNvSpPr>
            <a:spLocks noGrp="1"/>
          </p:cNvSpPr>
          <p:nvPr>
            <p:ph type="sldNum" sz="quarter" idx="12"/>
          </p:nvPr>
        </p:nvSpPr>
        <p:spPr/>
        <p:txBody>
          <a:bodyPr/>
          <a:lstStyle/>
          <a:p>
            <a:fld id="{4415CFA1-B5AC-4136-ADFD-44E9B51F3AFD}" type="slidenum">
              <a:rPr lang="he-IL" smtClean="0"/>
              <a:t>‹#›</a:t>
            </a:fld>
            <a:endParaRPr lang="he-IL"/>
          </a:p>
        </p:txBody>
      </p:sp>
    </p:spTree>
    <p:extLst>
      <p:ext uri="{BB962C8B-B14F-4D97-AF65-F5344CB8AC3E}">
        <p14:creationId xmlns:p14="http://schemas.microsoft.com/office/powerpoint/2010/main" val="693929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C5BE934-A3D7-4427-8FE3-E23F446050DC}"/>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6D9C349-3EB1-4ED4-A260-3D98094C74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F87BECC5-7AE3-4853-972C-A5FBD1CE56F3}"/>
              </a:ext>
            </a:extLst>
          </p:cNvPr>
          <p:cNvSpPr>
            <a:spLocks noGrp="1"/>
          </p:cNvSpPr>
          <p:nvPr>
            <p:ph type="dt" sz="half" idx="10"/>
          </p:nvPr>
        </p:nvSpPr>
        <p:spPr/>
        <p:txBody>
          <a:bodyPr/>
          <a:lstStyle/>
          <a:p>
            <a:fld id="{4CFCF520-2F7D-419E-9DBB-50B1CDDF2972}"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02FCA728-BA6D-4445-BC07-C849136AD58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748E68E-64C7-4DBE-BC32-91687056DCB4}"/>
              </a:ext>
            </a:extLst>
          </p:cNvPr>
          <p:cNvSpPr>
            <a:spLocks noGrp="1"/>
          </p:cNvSpPr>
          <p:nvPr>
            <p:ph type="sldNum" sz="quarter" idx="12"/>
          </p:nvPr>
        </p:nvSpPr>
        <p:spPr/>
        <p:txBody>
          <a:bodyPr/>
          <a:lstStyle/>
          <a:p>
            <a:fld id="{4415CFA1-B5AC-4136-ADFD-44E9B51F3AFD}" type="slidenum">
              <a:rPr lang="he-IL" smtClean="0"/>
              <a:t>‹#›</a:t>
            </a:fld>
            <a:endParaRPr lang="he-IL"/>
          </a:p>
        </p:txBody>
      </p:sp>
    </p:spTree>
    <p:extLst>
      <p:ext uri="{BB962C8B-B14F-4D97-AF65-F5344CB8AC3E}">
        <p14:creationId xmlns:p14="http://schemas.microsoft.com/office/powerpoint/2010/main" val="269526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5542BC-7E3D-41F9-A277-DAA4659A73C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E64D200-778C-43D1-83C0-0E0898D9660A}"/>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16C5A24-9601-41A4-B17B-FFFB86632DCE}"/>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11C8E5B6-F0D4-4A76-8B58-D01120A5A3F1}"/>
              </a:ext>
            </a:extLst>
          </p:cNvPr>
          <p:cNvSpPr>
            <a:spLocks noGrp="1"/>
          </p:cNvSpPr>
          <p:nvPr>
            <p:ph type="dt" sz="half" idx="10"/>
          </p:nvPr>
        </p:nvSpPr>
        <p:spPr/>
        <p:txBody>
          <a:bodyPr/>
          <a:lstStyle/>
          <a:p>
            <a:fld id="{4CFCF520-2F7D-419E-9DBB-50B1CDDF2972}" type="datetimeFigureOut">
              <a:rPr lang="he-IL" smtClean="0"/>
              <a:t>ז'/כסלו/תשפ"א</a:t>
            </a:fld>
            <a:endParaRPr lang="he-IL"/>
          </a:p>
        </p:txBody>
      </p:sp>
      <p:sp>
        <p:nvSpPr>
          <p:cNvPr id="6" name="מציין מיקום של כותרת תחתונה 5">
            <a:extLst>
              <a:ext uri="{FF2B5EF4-FFF2-40B4-BE49-F238E27FC236}">
                <a16:creationId xmlns:a16="http://schemas.microsoft.com/office/drawing/2014/main" id="{F5F3C9AE-8AAC-4DC5-80BC-E115D614138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6814E3A-475D-46DC-89C7-944199E926EE}"/>
              </a:ext>
            </a:extLst>
          </p:cNvPr>
          <p:cNvSpPr>
            <a:spLocks noGrp="1"/>
          </p:cNvSpPr>
          <p:nvPr>
            <p:ph type="sldNum" sz="quarter" idx="12"/>
          </p:nvPr>
        </p:nvSpPr>
        <p:spPr/>
        <p:txBody>
          <a:bodyPr/>
          <a:lstStyle/>
          <a:p>
            <a:fld id="{4415CFA1-B5AC-4136-ADFD-44E9B51F3AFD}" type="slidenum">
              <a:rPr lang="he-IL" smtClean="0"/>
              <a:t>‹#›</a:t>
            </a:fld>
            <a:endParaRPr lang="he-IL"/>
          </a:p>
        </p:txBody>
      </p:sp>
    </p:spTree>
    <p:extLst>
      <p:ext uri="{BB962C8B-B14F-4D97-AF65-F5344CB8AC3E}">
        <p14:creationId xmlns:p14="http://schemas.microsoft.com/office/powerpoint/2010/main" val="2919304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570D63-E502-4690-9C63-6F70861B9472}"/>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5A2D21B-D3D5-401C-9AE5-1E526B45AA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A92C7795-B513-4292-BAD4-7A2E3AF2140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61C623BB-82DB-4A6E-8E29-8DD9FAF7FF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26A0C4C9-9668-419B-84AC-D8C13B8F020F}"/>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EDBCE1D-E9CF-4D5A-AA0B-B5E787187F23}"/>
              </a:ext>
            </a:extLst>
          </p:cNvPr>
          <p:cNvSpPr>
            <a:spLocks noGrp="1"/>
          </p:cNvSpPr>
          <p:nvPr>
            <p:ph type="dt" sz="half" idx="10"/>
          </p:nvPr>
        </p:nvSpPr>
        <p:spPr/>
        <p:txBody>
          <a:bodyPr/>
          <a:lstStyle/>
          <a:p>
            <a:fld id="{4CFCF520-2F7D-419E-9DBB-50B1CDDF2972}" type="datetimeFigureOut">
              <a:rPr lang="he-IL" smtClean="0"/>
              <a:t>ז'/כסלו/תשפ"א</a:t>
            </a:fld>
            <a:endParaRPr lang="he-IL"/>
          </a:p>
        </p:txBody>
      </p:sp>
      <p:sp>
        <p:nvSpPr>
          <p:cNvPr id="8" name="מציין מיקום של כותרת תחתונה 7">
            <a:extLst>
              <a:ext uri="{FF2B5EF4-FFF2-40B4-BE49-F238E27FC236}">
                <a16:creationId xmlns:a16="http://schemas.microsoft.com/office/drawing/2014/main" id="{30CDF490-ADB5-4853-B65B-4B0EEC57E7A2}"/>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F9454819-1BA1-4176-B980-D4C2EE51F00A}"/>
              </a:ext>
            </a:extLst>
          </p:cNvPr>
          <p:cNvSpPr>
            <a:spLocks noGrp="1"/>
          </p:cNvSpPr>
          <p:nvPr>
            <p:ph type="sldNum" sz="quarter" idx="12"/>
          </p:nvPr>
        </p:nvSpPr>
        <p:spPr/>
        <p:txBody>
          <a:bodyPr/>
          <a:lstStyle/>
          <a:p>
            <a:fld id="{4415CFA1-B5AC-4136-ADFD-44E9B51F3AFD}" type="slidenum">
              <a:rPr lang="he-IL" smtClean="0"/>
              <a:t>‹#›</a:t>
            </a:fld>
            <a:endParaRPr lang="he-IL"/>
          </a:p>
        </p:txBody>
      </p:sp>
    </p:spTree>
    <p:extLst>
      <p:ext uri="{BB962C8B-B14F-4D97-AF65-F5344CB8AC3E}">
        <p14:creationId xmlns:p14="http://schemas.microsoft.com/office/powerpoint/2010/main" val="4263070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FB297A-E061-4EF5-B5A3-70720E06DBF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CC26CF41-7E83-4DD7-AC56-7F5DE08F0414}"/>
              </a:ext>
            </a:extLst>
          </p:cNvPr>
          <p:cNvSpPr>
            <a:spLocks noGrp="1"/>
          </p:cNvSpPr>
          <p:nvPr>
            <p:ph type="dt" sz="half" idx="10"/>
          </p:nvPr>
        </p:nvSpPr>
        <p:spPr/>
        <p:txBody>
          <a:bodyPr/>
          <a:lstStyle/>
          <a:p>
            <a:fld id="{4CFCF520-2F7D-419E-9DBB-50B1CDDF2972}" type="datetimeFigureOut">
              <a:rPr lang="he-IL" smtClean="0"/>
              <a:t>ז'/כסלו/תשפ"א</a:t>
            </a:fld>
            <a:endParaRPr lang="he-IL"/>
          </a:p>
        </p:txBody>
      </p:sp>
      <p:sp>
        <p:nvSpPr>
          <p:cNvPr id="4" name="מציין מיקום של כותרת תחתונה 3">
            <a:extLst>
              <a:ext uri="{FF2B5EF4-FFF2-40B4-BE49-F238E27FC236}">
                <a16:creationId xmlns:a16="http://schemas.microsoft.com/office/drawing/2014/main" id="{8A1B56F4-D8B9-4391-9936-207D42038BA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4DC55CDD-ACFE-4876-A14C-C1041411CC92}"/>
              </a:ext>
            </a:extLst>
          </p:cNvPr>
          <p:cNvSpPr>
            <a:spLocks noGrp="1"/>
          </p:cNvSpPr>
          <p:nvPr>
            <p:ph type="sldNum" sz="quarter" idx="12"/>
          </p:nvPr>
        </p:nvSpPr>
        <p:spPr/>
        <p:txBody>
          <a:bodyPr/>
          <a:lstStyle/>
          <a:p>
            <a:fld id="{4415CFA1-B5AC-4136-ADFD-44E9B51F3AFD}" type="slidenum">
              <a:rPr lang="he-IL" smtClean="0"/>
              <a:t>‹#›</a:t>
            </a:fld>
            <a:endParaRPr lang="he-IL"/>
          </a:p>
        </p:txBody>
      </p:sp>
    </p:spTree>
    <p:extLst>
      <p:ext uri="{BB962C8B-B14F-4D97-AF65-F5344CB8AC3E}">
        <p14:creationId xmlns:p14="http://schemas.microsoft.com/office/powerpoint/2010/main" val="360622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1EF8FD18-F613-495A-9FD7-685303F9D5C4}"/>
              </a:ext>
            </a:extLst>
          </p:cNvPr>
          <p:cNvSpPr>
            <a:spLocks noGrp="1"/>
          </p:cNvSpPr>
          <p:nvPr>
            <p:ph type="dt" sz="half" idx="10"/>
          </p:nvPr>
        </p:nvSpPr>
        <p:spPr/>
        <p:txBody>
          <a:bodyPr/>
          <a:lstStyle/>
          <a:p>
            <a:fld id="{4CFCF520-2F7D-419E-9DBB-50B1CDDF2972}" type="datetimeFigureOut">
              <a:rPr lang="he-IL" smtClean="0"/>
              <a:t>ז'/כסלו/תשפ"א</a:t>
            </a:fld>
            <a:endParaRPr lang="he-IL"/>
          </a:p>
        </p:txBody>
      </p:sp>
      <p:sp>
        <p:nvSpPr>
          <p:cNvPr id="3" name="מציין מיקום של כותרת תחתונה 2">
            <a:extLst>
              <a:ext uri="{FF2B5EF4-FFF2-40B4-BE49-F238E27FC236}">
                <a16:creationId xmlns:a16="http://schemas.microsoft.com/office/drawing/2014/main" id="{9E54EC0A-56B8-4350-A9F4-16E2AB280A3F}"/>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665916B9-D6D9-4997-9FAE-23A5FFB7F560}"/>
              </a:ext>
            </a:extLst>
          </p:cNvPr>
          <p:cNvSpPr>
            <a:spLocks noGrp="1"/>
          </p:cNvSpPr>
          <p:nvPr>
            <p:ph type="sldNum" sz="quarter" idx="12"/>
          </p:nvPr>
        </p:nvSpPr>
        <p:spPr/>
        <p:txBody>
          <a:bodyPr/>
          <a:lstStyle/>
          <a:p>
            <a:fld id="{4415CFA1-B5AC-4136-ADFD-44E9B51F3AFD}" type="slidenum">
              <a:rPr lang="he-IL" smtClean="0"/>
              <a:t>‹#›</a:t>
            </a:fld>
            <a:endParaRPr lang="he-IL"/>
          </a:p>
        </p:txBody>
      </p:sp>
    </p:spTree>
    <p:extLst>
      <p:ext uri="{BB962C8B-B14F-4D97-AF65-F5344CB8AC3E}">
        <p14:creationId xmlns:p14="http://schemas.microsoft.com/office/powerpoint/2010/main" val="182049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466E68-E8B5-4AEF-95E2-B819DF52D11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86AA299-CCC0-41C5-B0C8-5792715125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C4B81EB3-CE38-4148-BEE7-2AFDBF3D8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119CD20-3384-4596-BA50-1C15E0DF1882}"/>
              </a:ext>
            </a:extLst>
          </p:cNvPr>
          <p:cNvSpPr>
            <a:spLocks noGrp="1"/>
          </p:cNvSpPr>
          <p:nvPr>
            <p:ph type="dt" sz="half" idx="10"/>
          </p:nvPr>
        </p:nvSpPr>
        <p:spPr/>
        <p:txBody>
          <a:bodyPr/>
          <a:lstStyle/>
          <a:p>
            <a:fld id="{4CFCF520-2F7D-419E-9DBB-50B1CDDF2972}" type="datetimeFigureOut">
              <a:rPr lang="he-IL" smtClean="0"/>
              <a:t>ז'/כסלו/תשפ"א</a:t>
            </a:fld>
            <a:endParaRPr lang="he-IL"/>
          </a:p>
        </p:txBody>
      </p:sp>
      <p:sp>
        <p:nvSpPr>
          <p:cNvPr id="6" name="מציין מיקום של כותרת תחתונה 5">
            <a:extLst>
              <a:ext uri="{FF2B5EF4-FFF2-40B4-BE49-F238E27FC236}">
                <a16:creationId xmlns:a16="http://schemas.microsoft.com/office/drawing/2014/main" id="{795FE09B-7463-4B73-8558-DBF36E40140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C13A3B1-3E4F-446A-8417-275D0BD0ED83}"/>
              </a:ext>
            </a:extLst>
          </p:cNvPr>
          <p:cNvSpPr>
            <a:spLocks noGrp="1"/>
          </p:cNvSpPr>
          <p:nvPr>
            <p:ph type="sldNum" sz="quarter" idx="12"/>
          </p:nvPr>
        </p:nvSpPr>
        <p:spPr/>
        <p:txBody>
          <a:bodyPr/>
          <a:lstStyle/>
          <a:p>
            <a:fld id="{4415CFA1-B5AC-4136-ADFD-44E9B51F3AFD}" type="slidenum">
              <a:rPr lang="he-IL" smtClean="0"/>
              <a:t>‹#›</a:t>
            </a:fld>
            <a:endParaRPr lang="he-IL"/>
          </a:p>
        </p:txBody>
      </p:sp>
    </p:spTree>
    <p:extLst>
      <p:ext uri="{BB962C8B-B14F-4D97-AF65-F5344CB8AC3E}">
        <p14:creationId xmlns:p14="http://schemas.microsoft.com/office/powerpoint/2010/main" val="319875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D6D56FE-3B29-4512-B6BD-93DF2B156D6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A9CDF38A-40F9-41FD-BC6C-476666F6FB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D17DC0CD-C7AE-4B69-9B65-2C7EEF9CA0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47CA821-FFB4-4D9D-A948-76F91E5AFAEA}"/>
              </a:ext>
            </a:extLst>
          </p:cNvPr>
          <p:cNvSpPr>
            <a:spLocks noGrp="1"/>
          </p:cNvSpPr>
          <p:nvPr>
            <p:ph type="dt" sz="half" idx="10"/>
          </p:nvPr>
        </p:nvSpPr>
        <p:spPr/>
        <p:txBody>
          <a:bodyPr/>
          <a:lstStyle/>
          <a:p>
            <a:fld id="{4CFCF520-2F7D-419E-9DBB-50B1CDDF2972}" type="datetimeFigureOut">
              <a:rPr lang="he-IL" smtClean="0"/>
              <a:t>ז'/כסלו/תשפ"א</a:t>
            </a:fld>
            <a:endParaRPr lang="he-IL"/>
          </a:p>
        </p:txBody>
      </p:sp>
      <p:sp>
        <p:nvSpPr>
          <p:cNvPr id="6" name="מציין מיקום של כותרת תחתונה 5">
            <a:extLst>
              <a:ext uri="{FF2B5EF4-FFF2-40B4-BE49-F238E27FC236}">
                <a16:creationId xmlns:a16="http://schemas.microsoft.com/office/drawing/2014/main" id="{6471F507-C2D4-4539-BF8E-0C2C11F0496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D21B9AE-E11B-4999-B3EA-A6211AED160F}"/>
              </a:ext>
            </a:extLst>
          </p:cNvPr>
          <p:cNvSpPr>
            <a:spLocks noGrp="1"/>
          </p:cNvSpPr>
          <p:nvPr>
            <p:ph type="sldNum" sz="quarter" idx="12"/>
          </p:nvPr>
        </p:nvSpPr>
        <p:spPr/>
        <p:txBody>
          <a:bodyPr/>
          <a:lstStyle/>
          <a:p>
            <a:fld id="{4415CFA1-B5AC-4136-ADFD-44E9B51F3AFD}" type="slidenum">
              <a:rPr lang="he-IL" smtClean="0"/>
              <a:t>‹#›</a:t>
            </a:fld>
            <a:endParaRPr lang="he-IL"/>
          </a:p>
        </p:txBody>
      </p:sp>
    </p:spTree>
    <p:extLst>
      <p:ext uri="{BB962C8B-B14F-4D97-AF65-F5344CB8AC3E}">
        <p14:creationId xmlns:p14="http://schemas.microsoft.com/office/powerpoint/2010/main" val="4120982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13A670B-5902-4C0C-8D2E-19CF00AA0ABF}"/>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A9A72C3-150A-40C6-A993-31B879244FE1}"/>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B84F0D7-936A-4F32-B97D-E6C6CA62B281}"/>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CFCF520-2F7D-419E-9DBB-50B1CDDF2972}"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05C5DF63-7FBA-4E57-AC5C-2AF78D927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1109FB13-356C-4F25-87BF-36A88D5549A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4415CFA1-B5AC-4136-ADFD-44E9B51F3AFD}" type="slidenum">
              <a:rPr lang="he-IL" smtClean="0"/>
              <a:t>‹#›</a:t>
            </a:fld>
            <a:endParaRPr lang="he-IL"/>
          </a:p>
        </p:txBody>
      </p:sp>
    </p:spTree>
    <p:extLst>
      <p:ext uri="{BB962C8B-B14F-4D97-AF65-F5344CB8AC3E}">
        <p14:creationId xmlns:p14="http://schemas.microsoft.com/office/powerpoint/2010/main" val="1805851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26.xml"/><Relationship Id="rId4" Type="http://schemas.openxmlformats.org/officeDocument/2006/relationships/slide" Target="slide28.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4.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6.svg"/></Relationships>
</file>

<file path=ppt/slides/_rels/slide26.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3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0.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6.svg"/></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30.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משנה 1">
            <a:extLst>
              <a:ext uri="{FF2B5EF4-FFF2-40B4-BE49-F238E27FC236}">
                <a16:creationId xmlns:a16="http://schemas.microsoft.com/office/drawing/2014/main" id="{D0B90160-BA61-461C-967C-5331F30B563A}"/>
              </a:ext>
            </a:extLst>
          </p:cNvPr>
          <p:cNvSpPr txBox="1">
            <a:spLocks/>
          </p:cNvSpPr>
          <p:nvPr/>
        </p:nvSpPr>
        <p:spPr>
          <a:xfrm>
            <a:off x="1372319" y="905039"/>
            <a:ext cx="9143280" cy="5049360"/>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t>A System for Measuring DNA Annealing Temperature</a:t>
            </a:r>
          </a:p>
          <a:p>
            <a:endParaRPr lang="en-US" sz="4400" dirty="0"/>
          </a:p>
          <a:p>
            <a:r>
              <a:rPr lang="en-US" sz="2800" dirty="0"/>
              <a:t>project Presentation</a:t>
            </a:r>
          </a:p>
          <a:p>
            <a:r>
              <a:rPr lang="en-US" sz="2800" dirty="0"/>
              <a:t>14 September 2020</a:t>
            </a:r>
          </a:p>
          <a:p>
            <a:r>
              <a:rPr lang="en-US" dirty="0"/>
              <a:t> </a:t>
            </a:r>
          </a:p>
          <a:p>
            <a:r>
              <a:rPr lang="he-IL" sz="2800" dirty="0"/>
              <a:t>אריה שטרן: 066427626</a:t>
            </a:r>
            <a:endParaRPr lang="en-US" sz="2800" dirty="0"/>
          </a:p>
          <a:p>
            <a:r>
              <a:rPr lang="he-IL" sz="2800"/>
              <a:t>ליאור </a:t>
            </a:r>
            <a:r>
              <a:rPr lang="he-IL" sz="2800" smtClean="0"/>
              <a:t>עציץ</a:t>
            </a:r>
            <a:endParaRPr lang="en-US" sz="2800" dirty="0"/>
          </a:p>
          <a:p>
            <a:r>
              <a:rPr lang="en-US" dirty="0"/>
              <a:t>Project Supervisor: Prof. Aryeh Weiss, Bio-Engineering Track</a:t>
            </a:r>
          </a:p>
        </p:txBody>
      </p:sp>
    </p:spTree>
    <p:extLst>
      <p:ext uri="{BB962C8B-B14F-4D97-AF65-F5344CB8AC3E}">
        <p14:creationId xmlns:p14="http://schemas.microsoft.com/office/powerpoint/2010/main" val="32393751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l="5332" t="12102" r="7436"/>
          <a:stretch/>
        </p:blipFill>
        <p:spPr>
          <a:xfrm>
            <a:off x="2011680" y="829994"/>
            <a:ext cx="7976382" cy="6028006"/>
          </a:xfrm>
          <a:prstGeom prst="rect">
            <a:avLst/>
          </a:prstGeom>
        </p:spPr>
      </p:pic>
      <p:sp>
        <p:nvSpPr>
          <p:cNvPr id="7" name="כותרת 1">
            <a:extLst>
              <a:ext uri="{FF2B5EF4-FFF2-40B4-BE49-F238E27FC236}">
                <a16:creationId xmlns:a16="http://schemas.microsoft.com/office/drawing/2014/main" id="{B826B02D-812D-4C96-A98B-CC60D5C81149}"/>
              </a:ext>
            </a:extLst>
          </p:cNvPr>
          <p:cNvSpPr txBox="1">
            <a:spLocks/>
          </p:cNvSpPr>
          <p:nvPr/>
        </p:nvSpPr>
        <p:spPr>
          <a:xfrm>
            <a:off x="838200" y="0"/>
            <a:ext cx="10515600" cy="79080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u="sng" dirty="0"/>
              <a:t>ה</a:t>
            </a:r>
            <a:r>
              <a:rPr lang="en-US" u="sng" dirty="0"/>
              <a:t>PCB</a:t>
            </a:r>
            <a:r>
              <a:rPr lang="he-IL" u="sng" dirty="0"/>
              <a:t> לאחר ההרכבה – </a:t>
            </a:r>
            <a:r>
              <a:rPr lang="en-US" u="sng" dirty="0"/>
              <a:t>RTD</a:t>
            </a:r>
            <a:endParaRPr lang="he-IL" u="sng" dirty="0"/>
          </a:p>
        </p:txBody>
      </p:sp>
      <p:sp>
        <p:nvSpPr>
          <p:cNvPr id="3" name="TextBox 2">
            <a:extLst>
              <a:ext uri="{FF2B5EF4-FFF2-40B4-BE49-F238E27FC236}">
                <a16:creationId xmlns:a16="http://schemas.microsoft.com/office/drawing/2014/main" id="{C6894251-FFD4-4778-AC49-039C9A0BC044}"/>
              </a:ext>
            </a:extLst>
          </p:cNvPr>
          <p:cNvSpPr txBox="1"/>
          <p:nvPr/>
        </p:nvSpPr>
        <p:spPr>
          <a:xfrm>
            <a:off x="3260360" y="867713"/>
            <a:ext cx="1783830" cy="374754"/>
          </a:xfrm>
          <a:prstGeom prst="rect">
            <a:avLst/>
          </a:prstGeom>
          <a:noFill/>
        </p:spPr>
        <p:txBody>
          <a:bodyPr wrap="square" rtlCol="1">
            <a:spAutoFit/>
          </a:bodyPr>
          <a:lstStyle/>
          <a:p>
            <a:pPr algn="l"/>
            <a:r>
              <a:rPr lang="en-US" dirty="0"/>
              <a:t>RTD INPUT</a:t>
            </a:r>
            <a:endParaRPr lang="he-IL" dirty="0"/>
          </a:p>
        </p:txBody>
      </p:sp>
      <p:sp>
        <p:nvSpPr>
          <p:cNvPr id="4" name="TextBox 3">
            <a:extLst>
              <a:ext uri="{FF2B5EF4-FFF2-40B4-BE49-F238E27FC236}">
                <a16:creationId xmlns:a16="http://schemas.microsoft.com/office/drawing/2014/main" id="{55E34CAE-D26C-4248-AC87-C50F019DBDBB}"/>
              </a:ext>
            </a:extLst>
          </p:cNvPr>
          <p:cNvSpPr txBox="1"/>
          <p:nvPr/>
        </p:nvSpPr>
        <p:spPr>
          <a:xfrm>
            <a:off x="569627" y="3949908"/>
            <a:ext cx="2098622" cy="369332"/>
          </a:xfrm>
          <a:prstGeom prst="rect">
            <a:avLst/>
          </a:prstGeom>
          <a:noFill/>
        </p:spPr>
        <p:txBody>
          <a:bodyPr wrap="square" rtlCol="1">
            <a:spAutoFit/>
          </a:bodyPr>
          <a:lstStyle/>
          <a:p>
            <a:pPr algn="l" rtl="0"/>
            <a:r>
              <a:rPr lang="en-US" dirty="0"/>
              <a:t>DC POWER ±10-12V</a:t>
            </a:r>
            <a:endParaRPr lang="he-IL" dirty="0"/>
          </a:p>
        </p:txBody>
      </p:sp>
      <p:sp>
        <p:nvSpPr>
          <p:cNvPr id="5" name="TextBox 4">
            <a:extLst>
              <a:ext uri="{FF2B5EF4-FFF2-40B4-BE49-F238E27FC236}">
                <a16:creationId xmlns:a16="http://schemas.microsoft.com/office/drawing/2014/main" id="{AEB4380E-BDB4-4C1E-BDE9-9C46FA96B32A}"/>
              </a:ext>
            </a:extLst>
          </p:cNvPr>
          <p:cNvSpPr txBox="1"/>
          <p:nvPr/>
        </p:nvSpPr>
        <p:spPr>
          <a:xfrm>
            <a:off x="4242216" y="5748728"/>
            <a:ext cx="1319134" cy="374754"/>
          </a:xfrm>
          <a:prstGeom prst="rect">
            <a:avLst/>
          </a:prstGeom>
          <a:noFill/>
        </p:spPr>
        <p:txBody>
          <a:bodyPr wrap="square" rtlCol="1">
            <a:spAutoFit/>
          </a:bodyPr>
          <a:lstStyle/>
          <a:p>
            <a:pPr algn="l" rtl="0"/>
            <a:r>
              <a:rPr lang="en-US" dirty="0">
                <a:solidFill>
                  <a:srgbClr val="FFFF00"/>
                </a:solidFill>
              </a:rPr>
              <a:t>OUTPUT</a:t>
            </a:r>
            <a:endParaRPr lang="he-IL" dirty="0">
              <a:solidFill>
                <a:srgbClr val="FFFF00"/>
              </a:solidFill>
            </a:endParaRPr>
          </a:p>
        </p:txBody>
      </p:sp>
    </p:spTree>
    <p:extLst>
      <p:ext uri="{BB962C8B-B14F-4D97-AF65-F5344CB8AC3E}">
        <p14:creationId xmlns:p14="http://schemas.microsoft.com/office/powerpoint/2010/main" val="2250811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4605"/>
            <a:ext cx="10515600" cy="1325563"/>
          </a:xfrm>
        </p:spPr>
        <p:txBody>
          <a:bodyPr>
            <a:normAutofit/>
          </a:bodyPr>
          <a:lstStyle/>
          <a:p>
            <a:pPr algn="ctr"/>
            <a:r>
              <a:rPr lang="he-IL" u="sng" dirty="0"/>
              <a:t>סכמות המעגלים - מעגל </a:t>
            </a:r>
            <a:r>
              <a:rPr lang="en-US" u="sng" dirty="0"/>
              <a:t>Lock in Detection</a:t>
            </a:r>
            <a:r>
              <a:rPr lang="he-IL" u="sng" dirty="0"/>
              <a:t> לקליטת האור המוחזר ותזמון תאורת ה</a:t>
            </a:r>
            <a:r>
              <a:rPr lang="en-US" u="sng" dirty="0"/>
              <a:t>LED</a:t>
            </a:r>
            <a:endParaRPr lang="he-IL" u="sng" dirty="0"/>
          </a:p>
        </p:txBody>
      </p:sp>
      <p:sp>
        <p:nvSpPr>
          <p:cNvPr id="3" name="מציין מיקום תוכן 2">
            <a:extLst>
              <a:ext uri="{FF2B5EF4-FFF2-40B4-BE49-F238E27FC236}">
                <a16:creationId xmlns:a16="http://schemas.microsoft.com/office/drawing/2014/main" id="{614C062A-72C4-40B5-A9F0-045D537E29B8}"/>
              </a:ext>
            </a:extLst>
          </p:cNvPr>
          <p:cNvSpPr>
            <a:spLocks noGrp="1"/>
          </p:cNvSpPr>
          <p:nvPr>
            <p:ph idx="1"/>
          </p:nvPr>
        </p:nvSpPr>
        <p:spPr/>
        <p:txBody>
          <a:bodyPr/>
          <a:lstStyle/>
          <a:p>
            <a:r>
              <a:rPr lang="he-IL" dirty="0"/>
              <a:t>מעגל זה מורכב מ-3 חלקים:</a:t>
            </a:r>
          </a:p>
          <a:p>
            <a:pPr marL="914400" lvl="1" indent="-457200">
              <a:buFont typeface="+mj-lt"/>
              <a:buAutoNum type="arabicPeriod"/>
            </a:pPr>
            <a:r>
              <a:rPr lang="he-IL" dirty="0">
                <a:hlinkClick r:id="rId3" action="ppaction://hlinksldjump"/>
              </a:rPr>
              <a:t>מעגל ליצירת שעון</a:t>
            </a:r>
            <a:r>
              <a:rPr lang="he-IL" dirty="0"/>
              <a:t> ושעון עם הפרש מופע </a:t>
            </a:r>
            <a:r>
              <a:rPr lang="en-US" dirty="0"/>
              <a:t>90°</a:t>
            </a:r>
            <a:r>
              <a:rPr lang="he-IL" dirty="0"/>
              <a:t> (לטובת מגבר ה</a:t>
            </a:r>
            <a:r>
              <a:rPr lang="en-US" dirty="0"/>
              <a:t>lock in -</a:t>
            </a:r>
            <a:r>
              <a:rPr lang="he-IL" dirty="0"/>
              <a:t>).</a:t>
            </a:r>
            <a:r>
              <a:rPr lang="en-US" dirty="0"/>
              <a:t/>
            </a:r>
            <a:br>
              <a:rPr lang="en-US" dirty="0"/>
            </a:br>
            <a:endParaRPr lang="he-IL" dirty="0"/>
          </a:p>
          <a:p>
            <a:pPr marL="914400" lvl="1" indent="-457200">
              <a:buFont typeface="+mj-lt"/>
              <a:buAutoNum type="arabicPeriod"/>
            </a:pPr>
            <a:r>
              <a:rPr lang="he-IL" dirty="0">
                <a:hlinkClick r:id="rId3" action="ppaction://hlinksldjump"/>
              </a:rPr>
              <a:t>מעגל אשר פוקד על ה- </a:t>
            </a:r>
            <a:r>
              <a:rPr lang="en-US" dirty="0">
                <a:hlinkClick r:id="rId3" action="ppaction://hlinksldjump"/>
              </a:rPr>
              <a:t>LED</a:t>
            </a:r>
            <a:r>
              <a:rPr lang="he-IL" dirty="0">
                <a:hlinkClick r:id="rId3" action="ppaction://hlinksldjump"/>
              </a:rPr>
              <a:t> להידלק </a:t>
            </a:r>
            <a:r>
              <a:rPr lang="he-IL" dirty="0"/>
              <a:t>לפי שעון וכניסת בקרה מה-</a:t>
            </a:r>
            <a:r>
              <a:rPr lang="en-US" dirty="0"/>
              <a:t>DAQ </a:t>
            </a:r>
            <a:r>
              <a:rPr lang="he-IL" dirty="0"/>
              <a:t>.</a:t>
            </a:r>
            <a:r>
              <a:rPr lang="en-US" dirty="0"/>
              <a:t/>
            </a:r>
            <a:br>
              <a:rPr lang="en-US" dirty="0"/>
            </a:br>
            <a:endParaRPr lang="he-IL" dirty="0"/>
          </a:p>
          <a:p>
            <a:pPr marL="914400" lvl="1" indent="-457200">
              <a:buFont typeface="+mj-lt"/>
              <a:buAutoNum type="arabicPeriod"/>
            </a:pPr>
            <a:r>
              <a:rPr lang="he-IL" dirty="0">
                <a:hlinkClick r:id="rId4" action="ppaction://hlinksldjump"/>
              </a:rPr>
              <a:t>מעגל </a:t>
            </a:r>
            <a:r>
              <a:rPr lang="en-US" dirty="0">
                <a:hlinkClick r:id="rId4" action="ppaction://hlinksldjump"/>
              </a:rPr>
              <a:t>vector lock in </a:t>
            </a:r>
            <a:r>
              <a:rPr lang="he-IL" dirty="0">
                <a:hlinkClick r:id="rId4" action="ppaction://hlinksldjump"/>
              </a:rPr>
              <a:t> </a:t>
            </a:r>
            <a:r>
              <a:rPr lang="he-IL" dirty="0"/>
              <a:t>לגילוי הפליטה הפלורסנטית.</a:t>
            </a:r>
          </a:p>
        </p:txBody>
      </p:sp>
    </p:spTree>
    <p:extLst>
      <p:ext uri="{BB962C8B-B14F-4D97-AF65-F5344CB8AC3E}">
        <p14:creationId xmlns:p14="http://schemas.microsoft.com/office/powerpoint/2010/main" val="34730502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564" y="21285"/>
            <a:ext cx="4091885" cy="6858000"/>
          </a:xfrm>
          <a:prstGeom prst="rect">
            <a:avLst/>
          </a:prstGeom>
        </p:spPr>
      </p:pic>
      <p:pic>
        <p:nvPicPr>
          <p:cNvPr id="3" name="גרפיקה 2" descr="בקתה">
            <a:hlinkClick r:id="rId3" action="ppaction://hlinksldjump"/>
            <a:extLst>
              <a:ext uri="{FF2B5EF4-FFF2-40B4-BE49-F238E27FC236}">
                <a16:creationId xmlns:a16="http://schemas.microsoft.com/office/drawing/2014/main" id="{F35D18AF-99BA-47AD-8360-568A8A4A9940}"/>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0" y="5883812"/>
            <a:ext cx="914400" cy="914400"/>
          </a:xfrm>
          <a:prstGeom prst="rect">
            <a:avLst/>
          </a:prstGeom>
        </p:spPr>
      </p:pic>
      <p:sp>
        <p:nvSpPr>
          <p:cNvPr id="5" name="תיבת טקסט 4">
            <a:extLst>
              <a:ext uri="{FF2B5EF4-FFF2-40B4-BE49-F238E27FC236}">
                <a16:creationId xmlns:a16="http://schemas.microsoft.com/office/drawing/2014/main" id="{2129244C-1B70-488B-BF14-89DB79030503}"/>
              </a:ext>
            </a:extLst>
          </p:cNvPr>
          <p:cNvSpPr txBox="1"/>
          <p:nvPr/>
        </p:nvSpPr>
        <p:spPr>
          <a:xfrm>
            <a:off x="1409700" y="131430"/>
            <a:ext cx="3352800" cy="523220"/>
          </a:xfrm>
          <a:prstGeom prst="rect">
            <a:avLst/>
          </a:prstGeom>
          <a:noFill/>
        </p:spPr>
        <p:txBody>
          <a:bodyPr wrap="square" rtlCol="1">
            <a:spAutoFit/>
          </a:bodyPr>
          <a:lstStyle/>
          <a:p>
            <a:r>
              <a:rPr lang="he-IL" sz="2800" dirty="0"/>
              <a:t>מעגל יצירת שעון</a:t>
            </a:r>
          </a:p>
        </p:txBody>
      </p:sp>
      <p:sp>
        <p:nvSpPr>
          <p:cNvPr id="6" name="תיבת טקסט 5">
            <a:extLst>
              <a:ext uri="{FF2B5EF4-FFF2-40B4-BE49-F238E27FC236}">
                <a16:creationId xmlns:a16="http://schemas.microsoft.com/office/drawing/2014/main" id="{3A9F0248-DE31-451E-A28C-D5EE547255BB}"/>
              </a:ext>
            </a:extLst>
          </p:cNvPr>
          <p:cNvSpPr txBox="1"/>
          <p:nvPr/>
        </p:nvSpPr>
        <p:spPr>
          <a:xfrm>
            <a:off x="6826892" y="140418"/>
            <a:ext cx="3352800" cy="523220"/>
          </a:xfrm>
          <a:prstGeom prst="rect">
            <a:avLst/>
          </a:prstGeom>
          <a:noFill/>
        </p:spPr>
        <p:txBody>
          <a:bodyPr wrap="square" rtlCol="1">
            <a:spAutoFit/>
          </a:bodyPr>
          <a:lstStyle/>
          <a:p>
            <a:r>
              <a:rPr lang="he-IL" sz="2800" dirty="0"/>
              <a:t>דרייבר</a:t>
            </a:r>
          </a:p>
        </p:txBody>
      </p:sp>
      <p:sp>
        <p:nvSpPr>
          <p:cNvPr id="8" name="Rectangle 7"/>
          <p:cNvSpPr/>
          <p:nvPr/>
        </p:nvSpPr>
        <p:spPr>
          <a:xfrm>
            <a:off x="4709254" y="2242439"/>
            <a:ext cx="1125415" cy="4651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20778"/>
          <a:stretch/>
        </p:blipFill>
        <p:spPr>
          <a:xfrm>
            <a:off x="6477000" y="1423278"/>
            <a:ext cx="5493392" cy="3676650"/>
          </a:xfrm>
          <a:prstGeom prst="rect">
            <a:avLst/>
          </a:prstGeom>
        </p:spPr>
      </p:pic>
    </p:spTree>
    <p:extLst>
      <p:ext uri="{BB962C8B-B14F-4D97-AF65-F5344CB8AC3E}">
        <p14:creationId xmlns:p14="http://schemas.microsoft.com/office/powerpoint/2010/main" val="1748030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428" y="117084"/>
            <a:ext cx="10319657" cy="6695641"/>
          </a:xfrm>
          <a:prstGeom prst="rect">
            <a:avLst/>
          </a:prstGeom>
        </p:spPr>
      </p:pic>
      <p:sp>
        <p:nvSpPr>
          <p:cNvPr id="3" name="מלבן 2">
            <a:extLst>
              <a:ext uri="{FF2B5EF4-FFF2-40B4-BE49-F238E27FC236}">
                <a16:creationId xmlns:a16="http://schemas.microsoft.com/office/drawing/2014/main" id="{E5CD7FD1-C0C1-4E8F-AB4A-355394C927F7}"/>
              </a:ext>
            </a:extLst>
          </p:cNvPr>
          <p:cNvSpPr/>
          <p:nvPr/>
        </p:nvSpPr>
        <p:spPr>
          <a:xfrm>
            <a:off x="970670" y="3854546"/>
            <a:ext cx="1941341" cy="1899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מלבן 3">
            <a:extLst>
              <a:ext uri="{FF2B5EF4-FFF2-40B4-BE49-F238E27FC236}">
                <a16:creationId xmlns:a16="http://schemas.microsoft.com/office/drawing/2014/main" id="{099DAD40-A2F3-449E-B059-1EDF1D9E7F93}"/>
              </a:ext>
            </a:extLst>
          </p:cNvPr>
          <p:cNvSpPr/>
          <p:nvPr/>
        </p:nvSpPr>
        <p:spPr>
          <a:xfrm>
            <a:off x="3646769" y="0"/>
            <a:ext cx="7858257" cy="5908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a:extLst>
              <a:ext uri="{FF2B5EF4-FFF2-40B4-BE49-F238E27FC236}">
                <a16:creationId xmlns:a16="http://schemas.microsoft.com/office/drawing/2014/main" id="{B89D12AC-DDC3-4540-AC1B-C528F1DB07DE}"/>
              </a:ext>
            </a:extLst>
          </p:cNvPr>
          <p:cNvSpPr/>
          <p:nvPr/>
        </p:nvSpPr>
        <p:spPr>
          <a:xfrm>
            <a:off x="208670" y="295422"/>
            <a:ext cx="2422457" cy="295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גרפיקה 5" descr="בקתה">
            <a:hlinkClick r:id="rId3" action="ppaction://hlinksldjump"/>
            <a:extLst>
              <a:ext uri="{FF2B5EF4-FFF2-40B4-BE49-F238E27FC236}">
                <a16:creationId xmlns:a16="http://schemas.microsoft.com/office/drawing/2014/main" id="{9E3815DC-DCA5-493F-A30E-4BB6CA5A1F7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0" y="5883812"/>
            <a:ext cx="914400" cy="914400"/>
          </a:xfrm>
          <a:prstGeom prst="rect">
            <a:avLst/>
          </a:prstGeom>
        </p:spPr>
      </p:pic>
      <p:sp>
        <p:nvSpPr>
          <p:cNvPr id="7" name="מלבן 6">
            <a:extLst>
              <a:ext uri="{FF2B5EF4-FFF2-40B4-BE49-F238E27FC236}">
                <a16:creationId xmlns:a16="http://schemas.microsoft.com/office/drawing/2014/main" id="{10E32967-1ACF-4E22-926F-C83372FD53BC}"/>
              </a:ext>
            </a:extLst>
          </p:cNvPr>
          <p:cNvSpPr/>
          <p:nvPr/>
        </p:nvSpPr>
        <p:spPr>
          <a:xfrm>
            <a:off x="970671" y="117083"/>
            <a:ext cx="3151164" cy="370416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6">
            <a:extLst>
              <a:ext uri="{FF2B5EF4-FFF2-40B4-BE49-F238E27FC236}">
                <a16:creationId xmlns:a16="http://schemas.microsoft.com/office/drawing/2014/main" id="{003AEE4F-5496-45F8-A2C5-26744A093B87}"/>
              </a:ext>
            </a:extLst>
          </p:cNvPr>
          <p:cNvSpPr/>
          <p:nvPr/>
        </p:nvSpPr>
        <p:spPr>
          <a:xfrm>
            <a:off x="4234375" y="1509486"/>
            <a:ext cx="2560320" cy="534851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6">
            <a:extLst>
              <a:ext uri="{FF2B5EF4-FFF2-40B4-BE49-F238E27FC236}">
                <a16:creationId xmlns:a16="http://schemas.microsoft.com/office/drawing/2014/main" id="{A862F6F4-968E-4FE4-83CC-68D0071F406D}"/>
              </a:ext>
            </a:extLst>
          </p:cNvPr>
          <p:cNvSpPr/>
          <p:nvPr/>
        </p:nvSpPr>
        <p:spPr>
          <a:xfrm>
            <a:off x="6907235" y="1509487"/>
            <a:ext cx="2859807" cy="534971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C2B7C214-F7F3-491E-8F5A-1D8C5D64658B}"/>
              </a:ext>
            </a:extLst>
          </p:cNvPr>
          <p:cNvSpPr txBox="1"/>
          <p:nvPr/>
        </p:nvSpPr>
        <p:spPr>
          <a:xfrm>
            <a:off x="4662578" y="804613"/>
            <a:ext cx="1751250" cy="646331"/>
          </a:xfrm>
          <a:prstGeom prst="rect">
            <a:avLst/>
          </a:prstGeom>
          <a:noFill/>
        </p:spPr>
        <p:txBody>
          <a:bodyPr wrap="none" rtlCol="0">
            <a:spAutoFit/>
          </a:bodyPr>
          <a:lstStyle/>
          <a:p>
            <a:pPr algn="l"/>
            <a:r>
              <a:rPr lang="en-US" dirty="0"/>
              <a:t>Lock in devices –</a:t>
            </a:r>
          </a:p>
          <a:p>
            <a:pPr algn="l"/>
            <a:r>
              <a:rPr lang="en-US" dirty="0"/>
              <a:t> axis X,Y</a:t>
            </a:r>
          </a:p>
        </p:txBody>
      </p:sp>
      <p:sp>
        <p:nvSpPr>
          <p:cNvPr id="13" name="TextBox 12">
            <a:extLst>
              <a:ext uri="{FF2B5EF4-FFF2-40B4-BE49-F238E27FC236}">
                <a16:creationId xmlns:a16="http://schemas.microsoft.com/office/drawing/2014/main" id="{1E215A73-E6B4-475A-BBA3-4EDA0D9B530C}"/>
              </a:ext>
            </a:extLst>
          </p:cNvPr>
          <p:cNvSpPr txBox="1"/>
          <p:nvPr/>
        </p:nvSpPr>
        <p:spPr>
          <a:xfrm>
            <a:off x="1082754" y="3989894"/>
            <a:ext cx="1393523" cy="646331"/>
          </a:xfrm>
          <a:prstGeom prst="rect">
            <a:avLst/>
          </a:prstGeom>
          <a:noFill/>
        </p:spPr>
        <p:txBody>
          <a:bodyPr wrap="none" rtlCol="0">
            <a:spAutoFit/>
          </a:bodyPr>
          <a:lstStyle/>
          <a:p>
            <a:pPr algn="l"/>
            <a:r>
              <a:rPr lang="en-US" dirty="0">
                <a:solidFill>
                  <a:schemeClr val="accent1"/>
                </a:solidFill>
              </a:rPr>
              <a:t>Photodiode</a:t>
            </a:r>
          </a:p>
          <a:p>
            <a:pPr algn="l"/>
            <a:r>
              <a:rPr lang="en-US" dirty="0">
                <a:solidFill>
                  <a:schemeClr val="accent1"/>
                </a:solidFill>
              </a:rPr>
              <a:t>pre amplifier</a:t>
            </a:r>
          </a:p>
        </p:txBody>
      </p:sp>
      <p:sp>
        <p:nvSpPr>
          <p:cNvPr id="14" name="TextBox 13">
            <a:extLst>
              <a:ext uri="{FF2B5EF4-FFF2-40B4-BE49-F238E27FC236}">
                <a16:creationId xmlns:a16="http://schemas.microsoft.com/office/drawing/2014/main" id="{AF7AFAA8-AA21-4555-BD02-F5D20F755219}"/>
              </a:ext>
            </a:extLst>
          </p:cNvPr>
          <p:cNvSpPr txBox="1"/>
          <p:nvPr/>
        </p:nvSpPr>
        <p:spPr>
          <a:xfrm>
            <a:off x="7148586" y="804612"/>
            <a:ext cx="2274854" cy="646331"/>
          </a:xfrm>
          <a:prstGeom prst="rect">
            <a:avLst/>
          </a:prstGeom>
          <a:noFill/>
        </p:spPr>
        <p:txBody>
          <a:bodyPr wrap="none" rtlCol="0">
            <a:spAutoFit/>
          </a:bodyPr>
          <a:lstStyle/>
          <a:p>
            <a:pPr algn="l"/>
            <a:r>
              <a:rPr lang="en-US" dirty="0">
                <a:solidFill>
                  <a:srgbClr val="00B050"/>
                </a:solidFill>
              </a:rPr>
              <a:t>Lock in post amplifiers</a:t>
            </a:r>
          </a:p>
          <a:p>
            <a:pPr algn="l"/>
            <a:r>
              <a:rPr lang="en-US" dirty="0">
                <a:solidFill>
                  <a:srgbClr val="00B050"/>
                </a:solidFill>
              </a:rPr>
              <a:t> + LPF</a:t>
            </a:r>
          </a:p>
        </p:txBody>
      </p:sp>
      <p:sp>
        <p:nvSpPr>
          <p:cNvPr id="11" name="Rectangle 10"/>
          <p:cNvSpPr/>
          <p:nvPr/>
        </p:nvSpPr>
        <p:spPr>
          <a:xfrm>
            <a:off x="914400" y="5123543"/>
            <a:ext cx="1885083" cy="1857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86149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1">
            <a:extLst>
              <a:ext uri="{FF2B5EF4-FFF2-40B4-BE49-F238E27FC236}">
                <a16:creationId xmlns:a16="http://schemas.microsoft.com/office/drawing/2014/main" id="{40B32EE5-15D6-4242-B719-ABB55BD8521F}"/>
              </a:ext>
            </a:extLst>
          </p:cNvPr>
          <p:cNvSpPr txBox="1"/>
          <p:nvPr/>
        </p:nvSpPr>
        <p:spPr>
          <a:xfrm>
            <a:off x="7549234" y="1332715"/>
            <a:ext cx="2883877" cy="461665"/>
          </a:xfrm>
          <a:prstGeom prst="rect">
            <a:avLst/>
          </a:prstGeom>
          <a:noFill/>
        </p:spPr>
        <p:txBody>
          <a:bodyPr wrap="square" rtlCol="1">
            <a:spAutoFit/>
          </a:bodyPr>
          <a:lstStyle/>
          <a:p>
            <a:pPr algn="ctr"/>
            <a:r>
              <a:rPr lang="en-US" sz="2400" dirty="0"/>
              <a:t>M2</a:t>
            </a:r>
          </a:p>
        </p:txBody>
      </p:sp>
      <p:sp>
        <p:nvSpPr>
          <p:cNvPr id="7" name="תיבת טקסט 1">
            <a:extLst>
              <a:ext uri="{FF2B5EF4-FFF2-40B4-BE49-F238E27FC236}">
                <a16:creationId xmlns:a16="http://schemas.microsoft.com/office/drawing/2014/main" id="{501C1466-926E-4D48-AF36-15902977D881}"/>
              </a:ext>
            </a:extLst>
          </p:cNvPr>
          <p:cNvSpPr txBox="1"/>
          <p:nvPr/>
        </p:nvSpPr>
        <p:spPr>
          <a:xfrm>
            <a:off x="1154924" y="1382661"/>
            <a:ext cx="4056832" cy="461665"/>
          </a:xfrm>
          <a:prstGeom prst="rect">
            <a:avLst/>
          </a:prstGeom>
          <a:noFill/>
        </p:spPr>
        <p:txBody>
          <a:bodyPr wrap="square" rtlCol="1">
            <a:spAutoFit/>
          </a:bodyPr>
          <a:lstStyle/>
          <a:p>
            <a:pPr algn="ctr"/>
            <a:r>
              <a:rPr lang="en-US" sz="2400" dirty="0"/>
              <a:t>M1 – including GND plane</a:t>
            </a:r>
          </a:p>
        </p:txBody>
      </p:sp>
      <p:sp>
        <p:nvSpPr>
          <p:cNvPr id="8" name="תיבת טקסט 4">
            <a:extLst>
              <a:ext uri="{FF2B5EF4-FFF2-40B4-BE49-F238E27FC236}">
                <a16:creationId xmlns:a16="http://schemas.microsoft.com/office/drawing/2014/main" id="{2EA82F1E-DDA8-421A-A89C-83B6E0F90B4C}"/>
              </a:ext>
            </a:extLst>
          </p:cNvPr>
          <p:cNvSpPr txBox="1"/>
          <p:nvPr/>
        </p:nvSpPr>
        <p:spPr>
          <a:xfrm>
            <a:off x="548640" y="372765"/>
            <a:ext cx="11094720" cy="523220"/>
          </a:xfrm>
          <a:prstGeom prst="rect">
            <a:avLst/>
          </a:prstGeom>
          <a:noFill/>
        </p:spPr>
        <p:txBody>
          <a:bodyPr wrap="square" rtlCol="1">
            <a:spAutoFit/>
          </a:bodyPr>
          <a:lstStyle/>
          <a:p>
            <a:r>
              <a:rPr lang="en-US" sz="2800" u="sng" dirty="0"/>
              <a:t>layout</a:t>
            </a:r>
            <a:r>
              <a:rPr lang="he-IL" sz="2800" u="sng" dirty="0"/>
              <a:t> - מעגל </a:t>
            </a:r>
            <a:r>
              <a:rPr lang="en-US" sz="2800" u="sng" dirty="0"/>
              <a:t> Lock in Detection</a:t>
            </a:r>
            <a:r>
              <a:rPr lang="he-IL" sz="2800" u="sng" dirty="0"/>
              <a:t> לקליטת האור המוחזר ותזמון תאורת ה</a:t>
            </a:r>
            <a:r>
              <a:rPr lang="en-US" sz="2800" u="sng" dirty="0"/>
              <a:t>LED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 y="1832793"/>
            <a:ext cx="5380871" cy="370547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740" y="1844326"/>
            <a:ext cx="5650933" cy="3693941"/>
          </a:xfrm>
          <a:prstGeom prst="rect">
            <a:avLst/>
          </a:prstGeom>
        </p:spPr>
      </p:pic>
    </p:spTree>
    <p:extLst>
      <p:ext uri="{BB962C8B-B14F-4D97-AF65-F5344CB8AC3E}">
        <p14:creationId xmlns:p14="http://schemas.microsoft.com/office/powerpoint/2010/main" val="3468889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4518"/>
            <a:ext cx="10515600" cy="790802"/>
          </a:xfrm>
        </p:spPr>
        <p:txBody>
          <a:bodyPr>
            <a:normAutofit/>
          </a:bodyPr>
          <a:lstStyle/>
          <a:p>
            <a:pPr algn="ctr"/>
            <a:r>
              <a:rPr lang="he-IL" u="sng" dirty="0"/>
              <a:t>ה</a:t>
            </a:r>
            <a:r>
              <a:rPr lang="en-US" u="sng" dirty="0"/>
              <a:t>PCB</a:t>
            </a:r>
            <a:r>
              <a:rPr lang="he-IL" u="sng" dirty="0"/>
              <a:t> לאחר ההרכבה – </a:t>
            </a:r>
            <a:r>
              <a:rPr lang="en-US" u="sng" dirty="0"/>
              <a:t>Lock In Detection</a:t>
            </a:r>
            <a:endParaRPr lang="he-IL" u="sng" dirty="0"/>
          </a:p>
        </p:txBody>
      </p:sp>
      <p:sp>
        <p:nvSpPr>
          <p:cNvPr id="7" name="כותרת 1">
            <a:extLst>
              <a:ext uri="{FF2B5EF4-FFF2-40B4-BE49-F238E27FC236}">
                <a16:creationId xmlns:a16="http://schemas.microsoft.com/office/drawing/2014/main" id="{B826B02D-812D-4C96-A98B-CC60D5C81149}"/>
              </a:ext>
            </a:extLst>
          </p:cNvPr>
          <p:cNvSpPr txBox="1">
            <a:spLocks/>
          </p:cNvSpPr>
          <p:nvPr/>
        </p:nvSpPr>
        <p:spPr>
          <a:xfrm>
            <a:off x="838200" y="0"/>
            <a:ext cx="10515600" cy="79080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u="sng"/>
              <a:t>ה</a:t>
            </a:r>
            <a:r>
              <a:rPr lang="en-US" u="sng"/>
              <a:t>PCB</a:t>
            </a:r>
            <a:r>
              <a:rPr lang="he-IL" u="sng"/>
              <a:t> לאחר ההרכבה – </a:t>
            </a:r>
            <a:r>
              <a:rPr lang="en-US" u="sng"/>
              <a:t>Lock In Detection</a:t>
            </a:r>
            <a:endParaRPr lang="he-IL" u="sng"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90057" y="990600"/>
            <a:ext cx="7823200" cy="5867400"/>
          </a:xfrm>
          <a:prstGeom prst="rect">
            <a:avLst/>
          </a:prstGeom>
        </p:spPr>
      </p:pic>
      <p:sp>
        <p:nvSpPr>
          <p:cNvPr id="3" name="TextBox 2">
            <a:extLst>
              <a:ext uri="{FF2B5EF4-FFF2-40B4-BE49-F238E27FC236}">
                <a16:creationId xmlns:a16="http://schemas.microsoft.com/office/drawing/2014/main" id="{54982D89-EBDE-4DE8-85C7-591408FB5A1E}"/>
              </a:ext>
            </a:extLst>
          </p:cNvPr>
          <p:cNvSpPr txBox="1"/>
          <p:nvPr/>
        </p:nvSpPr>
        <p:spPr>
          <a:xfrm>
            <a:off x="9248931" y="3964898"/>
            <a:ext cx="1783830" cy="646331"/>
          </a:xfrm>
          <a:prstGeom prst="rect">
            <a:avLst/>
          </a:prstGeom>
          <a:noFill/>
        </p:spPr>
        <p:txBody>
          <a:bodyPr wrap="square" rtlCol="1">
            <a:spAutoFit/>
          </a:bodyPr>
          <a:lstStyle/>
          <a:p>
            <a:pPr algn="l" rtl="0"/>
            <a:r>
              <a:rPr lang="en-US" dirty="0"/>
              <a:t>LED POWER and CONTROL</a:t>
            </a:r>
            <a:endParaRPr lang="he-IL" dirty="0"/>
          </a:p>
        </p:txBody>
      </p:sp>
      <p:sp>
        <p:nvSpPr>
          <p:cNvPr id="5" name="TextBox 4">
            <a:extLst>
              <a:ext uri="{FF2B5EF4-FFF2-40B4-BE49-F238E27FC236}">
                <a16:creationId xmlns:a16="http://schemas.microsoft.com/office/drawing/2014/main" id="{9B931F39-2A91-443F-BD4E-A5010FCA7FBE}"/>
              </a:ext>
            </a:extLst>
          </p:cNvPr>
          <p:cNvSpPr txBox="1"/>
          <p:nvPr/>
        </p:nvSpPr>
        <p:spPr>
          <a:xfrm>
            <a:off x="7360171" y="990600"/>
            <a:ext cx="1663908" cy="646331"/>
          </a:xfrm>
          <a:prstGeom prst="rect">
            <a:avLst/>
          </a:prstGeom>
          <a:noFill/>
        </p:spPr>
        <p:txBody>
          <a:bodyPr wrap="square" rtlCol="1">
            <a:spAutoFit/>
          </a:bodyPr>
          <a:lstStyle/>
          <a:p>
            <a:pPr algn="l" rtl="0"/>
            <a:r>
              <a:rPr lang="en-US" dirty="0"/>
              <a:t>PHOTODIODE</a:t>
            </a:r>
          </a:p>
          <a:p>
            <a:pPr algn="l" rtl="0"/>
            <a:r>
              <a:rPr lang="en-US" dirty="0"/>
              <a:t>INPUT</a:t>
            </a:r>
            <a:endParaRPr lang="he-IL" dirty="0"/>
          </a:p>
        </p:txBody>
      </p:sp>
      <p:sp>
        <p:nvSpPr>
          <p:cNvPr id="6" name="TextBox 5">
            <a:extLst>
              <a:ext uri="{FF2B5EF4-FFF2-40B4-BE49-F238E27FC236}">
                <a16:creationId xmlns:a16="http://schemas.microsoft.com/office/drawing/2014/main" id="{9C987D88-6B5E-4EF5-BD67-B0B65329AD71}"/>
              </a:ext>
            </a:extLst>
          </p:cNvPr>
          <p:cNvSpPr txBox="1"/>
          <p:nvPr/>
        </p:nvSpPr>
        <p:spPr>
          <a:xfrm>
            <a:off x="9913257" y="2108417"/>
            <a:ext cx="1978702" cy="369332"/>
          </a:xfrm>
          <a:prstGeom prst="rect">
            <a:avLst/>
          </a:prstGeom>
          <a:noFill/>
        </p:spPr>
        <p:txBody>
          <a:bodyPr wrap="square" rtlCol="1">
            <a:spAutoFit/>
          </a:bodyPr>
          <a:lstStyle/>
          <a:p>
            <a:pPr algn="l" rtl="0"/>
            <a:r>
              <a:rPr lang="en-US" dirty="0"/>
              <a:t>LOCK-IN OUTPUTS</a:t>
            </a:r>
            <a:endParaRPr lang="he-IL" dirty="0"/>
          </a:p>
        </p:txBody>
      </p:sp>
      <p:cxnSp>
        <p:nvCxnSpPr>
          <p:cNvPr id="9" name="Straight Arrow Connector 8">
            <a:extLst>
              <a:ext uri="{FF2B5EF4-FFF2-40B4-BE49-F238E27FC236}">
                <a16:creationId xmlns:a16="http://schemas.microsoft.com/office/drawing/2014/main" id="{5CA0D0CB-CE43-418B-ABF6-9F67B0637EF6}"/>
              </a:ext>
            </a:extLst>
          </p:cNvPr>
          <p:cNvCxnSpPr>
            <a:stCxn id="6" idx="1"/>
          </p:cNvCxnSpPr>
          <p:nvPr/>
        </p:nvCxnSpPr>
        <p:spPr>
          <a:xfrm flipH="1" flipV="1">
            <a:off x="9024079" y="2211049"/>
            <a:ext cx="889178" cy="820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AF461EF4-28F2-4266-801B-2EECA1050E2B}"/>
              </a:ext>
            </a:extLst>
          </p:cNvPr>
          <p:cNvCxnSpPr>
            <a:cxnSpLocks/>
            <a:stCxn id="6" idx="1"/>
          </p:cNvCxnSpPr>
          <p:nvPr/>
        </p:nvCxnSpPr>
        <p:spPr>
          <a:xfrm flipH="1">
            <a:off x="9398833" y="2293083"/>
            <a:ext cx="514424" cy="57411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E18DB88F-79BA-4BEE-BD1F-10F87674A13E}"/>
              </a:ext>
            </a:extLst>
          </p:cNvPr>
          <p:cNvSpPr txBox="1"/>
          <p:nvPr/>
        </p:nvSpPr>
        <p:spPr>
          <a:xfrm>
            <a:off x="3992975" y="6143349"/>
            <a:ext cx="4017364" cy="369332"/>
          </a:xfrm>
          <a:prstGeom prst="rect">
            <a:avLst/>
          </a:prstGeom>
          <a:noFill/>
        </p:spPr>
        <p:txBody>
          <a:bodyPr wrap="square" rtlCol="1">
            <a:spAutoFit/>
          </a:bodyPr>
          <a:lstStyle/>
          <a:p>
            <a:pPr algn="l" rtl="0"/>
            <a:r>
              <a:rPr lang="en-US" dirty="0">
                <a:solidFill>
                  <a:srgbClr val="FFFF00"/>
                </a:solidFill>
              </a:rPr>
              <a:t>DC POWER INPUTS +6V, +/-(10-12)V</a:t>
            </a:r>
            <a:endParaRPr lang="he-IL" dirty="0">
              <a:solidFill>
                <a:srgbClr val="FFFF00"/>
              </a:solidFill>
            </a:endParaRPr>
          </a:p>
        </p:txBody>
      </p:sp>
      <p:sp>
        <p:nvSpPr>
          <p:cNvPr id="16" name="TextBox 15">
            <a:extLst>
              <a:ext uri="{FF2B5EF4-FFF2-40B4-BE49-F238E27FC236}">
                <a16:creationId xmlns:a16="http://schemas.microsoft.com/office/drawing/2014/main" id="{449EFE22-BEE1-4405-8D88-982A0CEF55EF}"/>
              </a:ext>
            </a:extLst>
          </p:cNvPr>
          <p:cNvSpPr txBox="1"/>
          <p:nvPr/>
        </p:nvSpPr>
        <p:spPr>
          <a:xfrm>
            <a:off x="1210634" y="3601134"/>
            <a:ext cx="1145677" cy="646331"/>
          </a:xfrm>
          <a:prstGeom prst="rect">
            <a:avLst/>
          </a:prstGeom>
          <a:noFill/>
        </p:spPr>
        <p:txBody>
          <a:bodyPr wrap="square" rtlCol="1">
            <a:spAutoFit/>
          </a:bodyPr>
          <a:lstStyle/>
          <a:p>
            <a:pPr algn="ctr" rtl="0"/>
            <a:r>
              <a:rPr lang="en-US" dirty="0"/>
              <a:t>LED ENABLE</a:t>
            </a:r>
            <a:endParaRPr lang="he-IL" dirty="0"/>
          </a:p>
        </p:txBody>
      </p:sp>
    </p:spTree>
    <p:extLst>
      <p:ext uri="{BB962C8B-B14F-4D97-AF65-F5344CB8AC3E}">
        <p14:creationId xmlns:p14="http://schemas.microsoft.com/office/powerpoint/2010/main" val="7273011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3B38-A614-4A15-AC27-B205AF317213}"/>
              </a:ext>
            </a:extLst>
          </p:cNvPr>
          <p:cNvSpPr>
            <a:spLocks noGrp="1"/>
          </p:cNvSpPr>
          <p:nvPr>
            <p:ph type="title"/>
          </p:nvPr>
        </p:nvSpPr>
        <p:spPr/>
        <p:txBody>
          <a:bodyPr/>
          <a:lstStyle/>
          <a:p>
            <a:pPr algn="ctr"/>
            <a:r>
              <a:rPr lang="he-IL" u="sng" dirty="0" smtClean="0"/>
              <a:t>תוצאות בדיקת לוח ה</a:t>
            </a:r>
            <a:r>
              <a:rPr lang="en-US" u="sng" dirty="0" smtClean="0"/>
              <a:t>RTD</a:t>
            </a:r>
            <a:endParaRPr lang="he-IL" u="sng" dirty="0"/>
          </a:p>
        </p:txBody>
      </p:sp>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614C062A-72C4-40B5-A9F0-045D537E29B8}"/>
                  </a:ext>
                </a:extLst>
              </p:cNvPr>
              <p:cNvSpPr txBox="1">
                <a:spLocks/>
              </p:cNvSpPr>
              <p:nvPr/>
            </p:nvSpPr>
            <p:spPr>
              <a:xfrm>
                <a:off x="838200" y="1825624"/>
                <a:ext cx="10515600" cy="5032375"/>
              </a:xfrm>
              <a:prstGeom prst="rect">
                <a:avLst/>
              </a:prstGeom>
            </p:spPr>
            <p:txBody>
              <a:bodyPr vert="horz" lIns="91440" tIns="45720" rIns="91440" bIns="45720" rtlCol="1">
                <a:normAutofit lnSpcReduction="1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e-IL" dirty="0" smtClean="0"/>
                  <a:t>פלט המעגל כשחיישן ה</a:t>
                </a:r>
                <a:r>
                  <a:rPr lang="en-US" dirty="0" smtClean="0"/>
                  <a:t>RTD</a:t>
                </a:r>
                <a:r>
                  <a:rPr lang="he-IL" dirty="0" smtClean="0"/>
                  <a:t> מונח בתוך מי קרח: </a:t>
                </a:r>
                <a:r>
                  <a:rPr lang="en-US" dirty="0" smtClean="0"/>
                  <a:t>1.0975V</a:t>
                </a:r>
                <a:r>
                  <a:rPr lang="he-IL" dirty="0" smtClean="0"/>
                  <a:t> (ציפינו ל- </a:t>
                </a:r>
                <a:r>
                  <a:rPr lang="en-US" dirty="0" smtClean="0"/>
                  <a:t>1.1V</a:t>
                </a:r>
                <a:r>
                  <a:rPr lang="he-IL" dirty="0" smtClean="0"/>
                  <a:t>, אחוז הסטיה הוא </a:t>
                </a:r>
                <a:r>
                  <a:rPr lang="en-US" dirty="0" smtClean="0"/>
                  <a:t>0.2273%</a:t>
                </a:r>
                <a:r>
                  <a:rPr lang="he-IL" dirty="0" smtClean="0"/>
                  <a:t>).</a:t>
                </a:r>
              </a:p>
              <a:p>
                <a:r>
                  <a:rPr lang="he-IL" dirty="0" smtClean="0"/>
                  <a:t>פלט המעגל כשחיישן ה</a:t>
                </a:r>
                <a:r>
                  <a:rPr lang="en-US" dirty="0" smtClean="0"/>
                  <a:t>RTD</a:t>
                </a:r>
                <a:r>
                  <a:rPr lang="he-IL" dirty="0" smtClean="0"/>
                  <a:t> בטמפרטורה של </a:t>
                </a:r>
                <a:r>
                  <a:rPr lang="en-US" dirty="0" smtClean="0"/>
                  <a:t>28.5</a:t>
                </a:r>
                <a:r>
                  <a:rPr lang="en-US" baseline="30000" dirty="0" smtClean="0"/>
                  <a:t>o</a:t>
                </a:r>
                <a:r>
                  <a:rPr lang="en-US" dirty="0" smtClean="0"/>
                  <a:t>C</a:t>
                </a:r>
                <a:r>
                  <a:rPr lang="he-IL" dirty="0" smtClean="0"/>
                  <a:t>: </a:t>
                </a:r>
                <a:r>
                  <a:rPr lang="en-US" dirty="0" smtClean="0"/>
                  <a:t>1.2195V</a:t>
                </a:r>
                <a:r>
                  <a:rPr lang="he-IL" dirty="0" smtClean="0"/>
                  <a:t> (ציפינו ל- </a:t>
                </a:r>
                <a:r>
                  <a:rPr lang="en-US" dirty="0" smtClean="0"/>
                  <a:t>1.2207V</a:t>
                </a:r>
                <a:r>
                  <a:rPr lang="he-IL" dirty="0" smtClean="0"/>
                  <a:t>, אחוז הסטיה הוא </a:t>
                </a:r>
                <a:r>
                  <a:rPr lang="en-US" dirty="0" smtClean="0"/>
                  <a:t>0.098%</a:t>
                </a:r>
                <a:r>
                  <a:rPr lang="he-IL" dirty="0" smtClean="0"/>
                  <a:t>).</a:t>
                </a:r>
              </a:p>
              <a:p>
                <a:endParaRPr lang="he-IL" dirty="0"/>
              </a:p>
              <a:p>
                <a:pPr algn="l" rtl="0"/>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𝑜𝑢𝑡</m:t>
                        </m:r>
                      </m:sub>
                    </m:sSub>
                    <m:r>
                      <a:rPr lang="en-US" b="0" i="1" dirty="0" smtClean="0">
                        <a:latin typeface="Cambria Math" panose="02040503050406030204" pitchFamily="18" charset="0"/>
                      </a:rPr>
                      <m:t>=</m:t>
                    </m:r>
                    <m:r>
                      <a:rPr lang="en-US" b="0" i="1" dirty="0" smtClean="0">
                        <a:latin typeface="Cambria Math" panose="02040503050406030204" pitchFamily="18" charset="0"/>
                      </a:rPr>
                      <m:t>100</m:t>
                    </m:r>
                    <m:r>
                      <a:rPr lang="en-US" b="0" i="1" dirty="0" smtClean="0">
                        <a:latin typeface="Cambria Math" panose="02040503050406030204" pitchFamily="18" charset="0"/>
                      </a:rPr>
                      <m:t>µ</m:t>
                    </m:r>
                    <m:r>
                      <a:rPr lang="en-US" b="0" i="1" dirty="0" smtClean="0">
                        <a:latin typeface="Cambria Math" panose="02040503050406030204" pitchFamily="18" charset="0"/>
                      </a:rPr>
                      <m:t>𝐴</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𝐾</m:t>
                    </m:r>
                    <m:r>
                      <m:rPr>
                        <m:sty m:val="p"/>
                      </m:rPr>
                      <a:rPr lang="el-GR" b="0" i="1" dirty="0" smtClean="0">
                        <a:latin typeface="Cambria Math" panose="02040503050406030204" pitchFamily="18" charset="0"/>
                      </a:rPr>
                      <m:t>Ω</m:t>
                    </m:r>
                    <m:r>
                      <a:rPr lang="en-US" b="0" i="1" dirty="0" smtClean="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1</m:t>
                    </m:r>
                    <m:r>
                      <a:rPr lang="en-US" i="1" dirty="0">
                        <a:latin typeface="Cambria Math" panose="02040503050406030204" pitchFamily="18" charset="0"/>
                      </a:rPr>
                      <m:t>𝐾</m:t>
                    </m:r>
                    <m:r>
                      <m:rPr>
                        <m:sty m:val="p"/>
                      </m:rPr>
                      <a:rPr lang="el-GR" i="1" dirty="0">
                        <a:latin typeface="Cambria Math" panose="02040503050406030204" pitchFamily="18" charset="0"/>
                      </a:rPr>
                      <m:t>Ω</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3850</m:t>
                        </m:r>
                      </m:num>
                      <m:den>
                        <m:r>
                          <a:rPr lang="en-US" b="0" i="1" dirty="0" smtClean="0">
                            <a:latin typeface="Cambria Math" panose="02040503050406030204" pitchFamily="18" charset="0"/>
                          </a:rPr>
                          <m:t>1000000</m:t>
                        </m:r>
                      </m:den>
                    </m:f>
                    <m:r>
                      <a:rPr lang="en-US" b="0" i="1" dirty="0" smtClean="0">
                        <a:latin typeface="Cambria Math" panose="02040503050406030204" pitchFamily="18" charset="0"/>
                      </a:rPr>
                      <m:t>⋅</m:t>
                    </m:r>
                    <m:r>
                      <a:rPr lang="en-US" b="0" i="1" dirty="0" smtClean="0">
                        <a:latin typeface="Cambria Math" panose="02040503050406030204" pitchFamily="18" charset="0"/>
                      </a:rPr>
                      <m:t>𝑇</m:t>
                    </m:r>
                    <m:r>
                      <a:rPr lang="en-US" b="0" i="1" dirty="0" smtClean="0">
                        <a:latin typeface="Cambria Math" panose="02040503050406030204" pitchFamily="18" charset="0"/>
                      </a:rPr>
                      <m:t>[</m:t>
                    </m:r>
                    <m:r>
                      <m:rPr>
                        <m:nor/>
                      </m:rPr>
                      <a:rPr lang="en-US" baseline="30000" dirty="0"/>
                      <m:t>o</m:t>
                    </m:r>
                    <m:r>
                      <m:rPr>
                        <m:nor/>
                      </m:rPr>
                      <a:rPr lang="en-US" dirty="0"/>
                      <m:t>C</m:t>
                    </m:r>
                    <m:r>
                      <a:rPr lang="en-US" b="0" i="0" dirty="0" smtClean="0">
                        <a:latin typeface="Cambria Math" panose="02040503050406030204" pitchFamily="18" charset="0"/>
                      </a:rPr>
                      <m:t>])</m:t>
                    </m:r>
                  </m:oMath>
                </a14:m>
                <a:endParaRPr lang="he-IL" dirty="0" smtClean="0"/>
              </a:p>
              <a:p>
                <a:endParaRPr lang="he-IL" dirty="0"/>
              </a:p>
              <a:p>
                <a:pPr marL="0" indent="0">
                  <a:buNone/>
                </a:pPr>
                <a:r>
                  <a:rPr lang="he-IL" dirty="0" smtClean="0"/>
                  <a:t>הסיבות לשגיאה:</a:t>
                </a:r>
              </a:p>
              <a:p>
                <a:pPr marL="514350" indent="-514350">
                  <a:buAutoNum type="arabicPeriod"/>
                </a:pPr>
                <a:r>
                  <a:rPr lang="he-IL" dirty="0" smtClean="0"/>
                  <a:t>הטמפרטורות נמדדו ע"י מדחום ידני שהשגיאה שלו היא </a:t>
                </a:r>
                <a:r>
                  <a:rPr lang="en-US" dirty="0" smtClean="0"/>
                  <a:t>+/- 0.25</a:t>
                </a:r>
                <a:r>
                  <a:rPr lang="en-US" baseline="30000" dirty="0" smtClean="0"/>
                  <a:t>o</a:t>
                </a:r>
                <a:r>
                  <a:rPr lang="en-US" dirty="0" smtClean="0"/>
                  <a:t>C</a:t>
                </a:r>
                <a:r>
                  <a:rPr lang="he-IL" dirty="0" smtClean="0"/>
                  <a:t>.</a:t>
                </a:r>
              </a:p>
              <a:p>
                <a:pPr marL="514350" indent="-514350">
                  <a:buAutoNum type="arabicPeriod"/>
                </a:pPr>
                <a:r>
                  <a:rPr lang="he-IL" dirty="0" smtClean="0"/>
                  <a:t>שגיאת מקור הזרם היא 0.2%</a:t>
                </a:r>
                <a:r>
                  <a:rPr lang="en-US" dirty="0" smtClean="0"/>
                  <a:t> +/- </a:t>
                </a:r>
                <a:r>
                  <a:rPr lang="he-IL" dirty="0" smtClean="0"/>
                  <a:t>. </a:t>
                </a:r>
              </a:p>
              <a:p>
                <a:pPr marL="514350" indent="-514350">
                  <a:buAutoNum type="arabicPeriod"/>
                </a:pPr>
                <a:r>
                  <a:rPr lang="he-IL" dirty="0" smtClean="0"/>
                  <a:t>דיוק הנגדים שמרכיבים את המגבר במעגל הוא </a:t>
                </a:r>
                <a:r>
                  <a:rPr lang="en-US" dirty="0" smtClean="0"/>
                  <a:t>+/- 5%</a:t>
                </a:r>
                <a:r>
                  <a:rPr lang="he-IL" dirty="0" smtClean="0"/>
                  <a:t>. </a:t>
                </a:r>
                <a:endParaRPr lang="he-IL" dirty="0"/>
              </a:p>
            </p:txBody>
          </p:sp>
        </mc:Choice>
        <mc:Fallback xmlns="">
          <p:sp>
            <p:nvSpPr>
              <p:cNvPr id="4" name="מציין מיקום תוכן 2">
                <a:extLst>
                  <a:ext uri="{FF2B5EF4-FFF2-40B4-BE49-F238E27FC236}">
                    <a16:creationId xmlns:a16="http://schemas.microsoft.com/office/drawing/2014/main" id="{614C062A-72C4-40B5-A9F0-045D537E29B8}"/>
                  </a:ext>
                </a:extLst>
              </p:cNvPr>
              <p:cNvSpPr txBox="1">
                <a:spLocks noRot="1" noChangeAspect="1" noMove="1" noResize="1" noEditPoints="1" noAdjustHandles="1" noChangeArrowheads="1" noChangeShapeType="1" noTextEdit="1"/>
              </p:cNvSpPr>
              <p:nvPr/>
            </p:nvSpPr>
            <p:spPr>
              <a:xfrm>
                <a:off x="838200" y="1825624"/>
                <a:ext cx="10515600" cy="5032375"/>
              </a:xfrm>
              <a:prstGeom prst="rect">
                <a:avLst/>
              </a:prstGeom>
              <a:blipFill>
                <a:blip r:embed="rId2"/>
                <a:stretch>
                  <a:fillRect l="-464" t="-3027" r="-1217" b="-3269"/>
                </a:stretch>
              </a:blipFill>
            </p:spPr>
            <p:txBody>
              <a:bodyPr/>
              <a:lstStyle/>
              <a:p>
                <a:r>
                  <a:rPr lang="he-IL">
                    <a:noFill/>
                  </a:rPr>
                  <a:t> </a:t>
                </a:r>
              </a:p>
            </p:txBody>
          </p:sp>
        </mc:Fallback>
      </mc:AlternateContent>
    </p:spTree>
    <p:extLst>
      <p:ext uri="{BB962C8B-B14F-4D97-AF65-F5344CB8AC3E}">
        <p14:creationId xmlns:p14="http://schemas.microsoft.com/office/powerpoint/2010/main" val="34999260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4605"/>
            <a:ext cx="10515600" cy="1325563"/>
          </a:xfrm>
        </p:spPr>
        <p:txBody>
          <a:bodyPr>
            <a:normAutofit/>
          </a:bodyPr>
          <a:lstStyle/>
          <a:p>
            <a:pPr algn="ctr"/>
            <a:r>
              <a:rPr lang="he-IL" u="sng" dirty="0"/>
              <a:t>ה</a:t>
            </a:r>
            <a:r>
              <a:rPr lang="en-US" u="sng" dirty="0"/>
              <a:t>PCB</a:t>
            </a:r>
            <a:r>
              <a:rPr lang="he-IL" u="sng" dirty="0"/>
              <a:t> בפעולה – </a:t>
            </a:r>
            <a:r>
              <a:rPr lang="en-US" u="sng" dirty="0" smtClean="0"/>
              <a:t>Lock in Detection</a:t>
            </a:r>
            <a:endParaRPr lang="he-IL" u="sng" dirty="0"/>
          </a:p>
        </p:txBody>
      </p:sp>
      <p:pic>
        <p:nvPicPr>
          <p:cNvPr id="30" name="Picture 29" descr="Creativity - Wikipedia"/>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56873" y="1879796"/>
            <a:ext cx="914400" cy="914400"/>
          </a:xfrm>
          <a:prstGeom prst="rect">
            <a:avLst/>
          </a:prstGeom>
        </p:spPr>
      </p:pic>
      <p:sp>
        <p:nvSpPr>
          <p:cNvPr id="31" name="Rectangle 30"/>
          <p:cNvSpPr/>
          <p:nvPr/>
        </p:nvSpPr>
        <p:spPr>
          <a:xfrm>
            <a:off x="10396024" y="2919925"/>
            <a:ext cx="436099" cy="27009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2" name="Picture 31" descr="Phase-out of incandescent light bulbs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0516" y="5746651"/>
            <a:ext cx="647114" cy="970671"/>
          </a:xfrm>
          <a:prstGeom prst="rect">
            <a:avLst/>
          </a:prstGeom>
        </p:spPr>
      </p:pic>
      <p:sp>
        <p:nvSpPr>
          <p:cNvPr id="33" name="TextBox 32">
            <a:extLst>
              <a:ext uri="{FF2B5EF4-FFF2-40B4-BE49-F238E27FC236}">
                <a16:creationId xmlns:a16="http://schemas.microsoft.com/office/drawing/2014/main" id="{AF7AFAA8-AA21-4555-BD02-F5D20F755219}"/>
              </a:ext>
            </a:extLst>
          </p:cNvPr>
          <p:cNvSpPr txBox="1"/>
          <p:nvPr/>
        </p:nvSpPr>
        <p:spPr>
          <a:xfrm>
            <a:off x="9620852" y="1218367"/>
            <a:ext cx="2048959" cy="369332"/>
          </a:xfrm>
          <a:prstGeom prst="rect">
            <a:avLst/>
          </a:prstGeom>
          <a:noFill/>
        </p:spPr>
        <p:txBody>
          <a:bodyPr wrap="none" rtlCol="0">
            <a:spAutoFit/>
          </a:bodyPr>
          <a:lstStyle/>
          <a:p>
            <a:pPr algn="l"/>
            <a:r>
              <a:rPr lang="he-IL" dirty="0"/>
              <a:t>עוצמת תאורת ה</a:t>
            </a:r>
            <a:r>
              <a:rPr lang="en-US" dirty="0"/>
              <a:t>LED</a:t>
            </a:r>
            <a:r>
              <a:rPr lang="he-IL" dirty="0"/>
              <a:t>:</a:t>
            </a:r>
            <a:endParaRPr lang="en-US" dirty="0"/>
          </a:p>
        </p:txBody>
      </p:sp>
      <p:sp>
        <p:nvSpPr>
          <p:cNvPr id="8" name="Rectangle 7"/>
          <p:cNvSpPr/>
          <p:nvPr/>
        </p:nvSpPr>
        <p:spPr>
          <a:xfrm>
            <a:off x="10396024" y="2919925"/>
            <a:ext cx="436099" cy="27009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10403056" y="4403188"/>
            <a:ext cx="436099" cy="121773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10403056" y="2919925"/>
            <a:ext cx="436099" cy="1483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descr="Creativity - Wikipedia"/>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56873" y="1879796"/>
            <a:ext cx="914400" cy="914400"/>
          </a:xfrm>
          <a:prstGeom prst="rect">
            <a:avLst/>
          </a:prstGeom>
        </p:spPr>
      </p:pic>
      <p:sp>
        <p:nvSpPr>
          <p:cNvPr id="14" name="Rectangle 13"/>
          <p:cNvSpPr/>
          <p:nvPr/>
        </p:nvSpPr>
        <p:spPr>
          <a:xfrm>
            <a:off x="10396024" y="2919925"/>
            <a:ext cx="436099" cy="27009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descr="Phase-out of incandescent light bulbs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0516" y="5746651"/>
            <a:ext cx="647114" cy="970671"/>
          </a:xfrm>
          <a:prstGeom prst="rect">
            <a:avLst/>
          </a:prstGeom>
        </p:spPr>
      </p:pic>
      <p:sp>
        <p:nvSpPr>
          <p:cNvPr id="16" name="Rectangle 15"/>
          <p:cNvSpPr/>
          <p:nvPr/>
        </p:nvSpPr>
        <p:spPr>
          <a:xfrm>
            <a:off x="10396024" y="2919925"/>
            <a:ext cx="436099" cy="27009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p:cNvSpPr/>
          <p:nvPr/>
        </p:nvSpPr>
        <p:spPr>
          <a:xfrm flipV="1">
            <a:off x="10403056" y="5620921"/>
            <a:ext cx="436099"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p:cNvSpPr/>
          <p:nvPr/>
        </p:nvSpPr>
        <p:spPr>
          <a:xfrm>
            <a:off x="10403056" y="2919925"/>
            <a:ext cx="436099" cy="27467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18367"/>
            <a:ext cx="7620000" cy="4791075"/>
          </a:xfrm>
          <a:prstGeom prst="rect">
            <a:avLst/>
          </a:prstGeom>
        </p:spPr>
      </p:pic>
      <p:sp>
        <p:nvSpPr>
          <p:cNvPr id="4" name="TextBox 3">
            <a:extLst>
              <a:ext uri="{FF2B5EF4-FFF2-40B4-BE49-F238E27FC236}">
                <a16:creationId xmlns:a16="http://schemas.microsoft.com/office/drawing/2014/main" id="{312EC482-DE93-4861-95FA-04FD94F86F92}"/>
              </a:ext>
            </a:extLst>
          </p:cNvPr>
          <p:cNvSpPr txBox="1"/>
          <p:nvPr/>
        </p:nvSpPr>
        <p:spPr>
          <a:xfrm>
            <a:off x="2172397" y="4489554"/>
            <a:ext cx="3612629" cy="369332"/>
          </a:xfrm>
          <a:prstGeom prst="rect">
            <a:avLst/>
          </a:prstGeom>
          <a:noFill/>
        </p:spPr>
        <p:txBody>
          <a:bodyPr wrap="square" rtlCol="1">
            <a:spAutoFit/>
          </a:bodyPr>
          <a:lstStyle/>
          <a:p>
            <a:pPr algn="l" rtl="0"/>
            <a:r>
              <a:rPr lang="en-US" dirty="0">
                <a:solidFill>
                  <a:srgbClr val="FFFF00"/>
                </a:solidFill>
              </a:rPr>
              <a:t>QUADRATURE CLOCKS</a:t>
            </a:r>
            <a:endParaRPr lang="he-IL" dirty="0">
              <a:solidFill>
                <a:srgbClr val="FFFF00"/>
              </a:solidFill>
            </a:endParaRPr>
          </a:p>
        </p:txBody>
      </p:sp>
      <p:sp>
        <p:nvSpPr>
          <p:cNvPr id="5" name="TextBox 4">
            <a:extLst>
              <a:ext uri="{FF2B5EF4-FFF2-40B4-BE49-F238E27FC236}">
                <a16:creationId xmlns:a16="http://schemas.microsoft.com/office/drawing/2014/main" id="{59A16B5A-8FD4-4278-A95E-AF7F27155872}"/>
              </a:ext>
            </a:extLst>
          </p:cNvPr>
          <p:cNvSpPr txBox="1"/>
          <p:nvPr/>
        </p:nvSpPr>
        <p:spPr>
          <a:xfrm>
            <a:off x="2263515" y="2360863"/>
            <a:ext cx="2803161" cy="369332"/>
          </a:xfrm>
          <a:prstGeom prst="rect">
            <a:avLst/>
          </a:prstGeom>
          <a:noFill/>
        </p:spPr>
        <p:txBody>
          <a:bodyPr wrap="square" rtlCol="1">
            <a:spAutoFit/>
          </a:bodyPr>
          <a:lstStyle/>
          <a:p>
            <a:pPr algn="l" rtl="0"/>
            <a:r>
              <a:rPr lang="en-US" dirty="0">
                <a:solidFill>
                  <a:srgbClr val="FFFF00"/>
                </a:solidFill>
              </a:rPr>
              <a:t>LOCK-IN OUTPUTS</a:t>
            </a:r>
            <a:endParaRPr lang="he-IL" dirty="0">
              <a:solidFill>
                <a:srgbClr val="FFFF00"/>
              </a:solidFill>
            </a:endParaRPr>
          </a:p>
        </p:txBody>
      </p:sp>
    </p:spTree>
    <p:extLst>
      <p:ext uri="{BB962C8B-B14F-4D97-AF65-F5344CB8AC3E}">
        <p14:creationId xmlns:p14="http://schemas.microsoft.com/office/powerpoint/2010/main" val="1485879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Creativity - Wikipedia"/>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56873" y="1879796"/>
            <a:ext cx="914400" cy="914400"/>
          </a:xfrm>
          <a:prstGeom prst="rect">
            <a:avLst/>
          </a:prstGeom>
        </p:spPr>
      </p:pic>
      <p:sp>
        <p:nvSpPr>
          <p:cNvPr id="31" name="Rectangle 30"/>
          <p:cNvSpPr/>
          <p:nvPr/>
        </p:nvSpPr>
        <p:spPr>
          <a:xfrm>
            <a:off x="10396024" y="2919925"/>
            <a:ext cx="436099" cy="27009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2" name="Picture 31" descr="Phase-out of incandescent light bulbs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0516" y="5746651"/>
            <a:ext cx="647114" cy="970671"/>
          </a:xfrm>
          <a:prstGeom prst="rect">
            <a:avLst/>
          </a:prstGeom>
        </p:spPr>
      </p:pic>
      <p:sp>
        <p:nvSpPr>
          <p:cNvPr id="33" name="TextBox 32">
            <a:extLst>
              <a:ext uri="{FF2B5EF4-FFF2-40B4-BE49-F238E27FC236}">
                <a16:creationId xmlns:a16="http://schemas.microsoft.com/office/drawing/2014/main" id="{AF7AFAA8-AA21-4555-BD02-F5D20F755219}"/>
              </a:ext>
            </a:extLst>
          </p:cNvPr>
          <p:cNvSpPr txBox="1"/>
          <p:nvPr/>
        </p:nvSpPr>
        <p:spPr>
          <a:xfrm>
            <a:off x="9620852" y="1218367"/>
            <a:ext cx="2048959" cy="369332"/>
          </a:xfrm>
          <a:prstGeom prst="rect">
            <a:avLst/>
          </a:prstGeom>
          <a:noFill/>
        </p:spPr>
        <p:txBody>
          <a:bodyPr wrap="none" rtlCol="0">
            <a:spAutoFit/>
          </a:bodyPr>
          <a:lstStyle/>
          <a:p>
            <a:pPr algn="l"/>
            <a:r>
              <a:rPr lang="he-IL" dirty="0"/>
              <a:t>עוצמת תאורת ה</a:t>
            </a:r>
            <a:r>
              <a:rPr lang="en-US" dirty="0"/>
              <a:t>LED</a:t>
            </a:r>
            <a:r>
              <a:rPr lang="he-IL" dirty="0"/>
              <a:t>:</a:t>
            </a:r>
            <a:endParaRPr lang="en-US" dirty="0"/>
          </a:p>
        </p:txBody>
      </p:sp>
      <p:sp>
        <p:nvSpPr>
          <p:cNvPr id="8" name="Rectangle 7"/>
          <p:cNvSpPr/>
          <p:nvPr/>
        </p:nvSpPr>
        <p:spPr>
          <a:xfrm>
            <a:off x="10396024" y="2919925"/>
            <a:ext cx="436099" cy="27009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10403056" y="4979962"/>
            <a:ext cx="436099" cy="64095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10403056" y="2919925"/>
            <a:ext cx="436099" cy="2060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18367"/>
            <a:ext cx="7620000" cy="4791075"/>
          </a:xfrm>
          <a:prstGeom prst="rect">
            <a:avLst/>
          </a:prstGeom>
        </p:spPr>
      </p:pic>
      <p:sp>
        <p:nvSpPr>
          <p:cNvPr id="13"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4605"/>
            <a:ext cx="10515600" cy="1325563"/>
          </a:xfrm>
        </p:spPr>
        <p:txBody>
          <a:bodyPr>
            <a:normAutofit/>
          </a:bodyPr>
          <a:lstStyle/>
          <a:p>
            <a:pPr algn="ctr"/>
            <a:r>
              <a:rPr lang="he-IL" u="sng" dirty="0"/>
              <a:t>ה</a:t>
            </a:r>
            <a:r>
              <a:rPr lang="en-US" u="sng" dirty="0"/>
              <a:t>PCB</a:t>
            </a:r>
            <a:r>
              <a:rPr lang="he-IL" u="sng" dirty="0"/>
              <a:t> בפעולה – </a:t>
            </a:r>
            <a:r>
              <a:rPr lang="en-US" u="sng" dirty="0" smtClean="0"/>
              <a:t>Lock in Detection</a:t>
            </a:r>
            <a:endParaRPr lang="he-IL" u="sng" dirty="0"/>
          </a:p>
        </p:txBody>
      </p:sp>
    </p:spTree>
    <p:extLst>
      <p:ext uri="{BB962C8B-B14F-4D97-AF65-F5344CB8AC3E}">
        <p14:creationId xmlns:p14="http://schemas.microsoft.com/office/powerpoint/2010/main" val="16623462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Creativity - Wikipedia"/>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56873" y="1879796"/>
            <a:ext cx="914400" cy="914400"/>
          </a:xfrm>
          <a:prstGeom prst="rect">
            <a:avLst/>
          </a:prstGeom>
        </p:spPr>
      </p:pic>
      <p:sp>
        <p:nvSpPr>
          <p:cNvPr id="31" name="Rectangle 30"/>
          <p:cNvSpPr/>
          <p:nvPr/>
        </p:nvSpPr>
        <p:spPr>
          <a:xfrm>
            <a:off x="10396024" y="2919925"/>
            <a:ext cx="436099" cy="27009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2" name="Picture 31" descr="Phase-out of incandescent light bulbs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0516" y="5746651"/>
            <a:ext cx="647114" cy="970671"/>
          </a:xfrm>
          <a:prstGeom prst="rect">
            <a:avLst/>
          </a:prstGeom>
        </p:spPr>
      </p:pic>
      <p:sp>
        <p:nvSpPr>
          <p:cNvPr id="33" name="TextBox 32">
            <a:extLst>
              <a:ext uri="{FF2B5EF4-FFF2-40B4-BE49-F238E27FC236}">
                <a16:creationId xmlns:a16="http://schemas.microsoft.com/office/drawing/2014/main" id="{AF7AFAA8-AA21-4555-BD02-F5D20F755219}"/>
              </a:ext>
            </a:extLst>
          </p:cNvPr>
          <p:cNvSpPr txBox="1"/>
          <p:nvPr/>
        </p:nvSpPr>
        <p:spPr>
          <a:xfrm>
            <a:off x="9620852" y="1218367"/>
            <a:ext cx="2048959" cy="369332"/>
          </a:xfrm>
          <a:prstGeom prst="rect">
            <a:avLst/>
          </a:prstGeom>
          <a:noFill/>
        </p:spPr>
        <p:txBody>
          <a:bodyPr wrap="none" rtlCol="0">
            <a:spAutoFit/>
          </a:bodyPr>
          <a:lstStyle/>
          <a:p>
            <a:pPr algn="l"/>
            <a:r>
              <a:rPr lang="he-IL" dirty="0"/>
              <a:t>עוצמת תאורת ה</a:t>
            </a:r>
            <a:r>
              <a:rPr lang="en-US" dirty="0"/>
              <a:t>LED</a:t>
            </a:r>
            <a:r>
              <a:rPr lang="he-IL" dirty="0"/>
              <a:t>:</a:t>
            </a:r>
            <a:endParaRPr lang="en-US" dirty="0"/>
          </a:p>
        </p:txBody>
      </p:sp>
      <p:sp>
        <p:nvSpPr>
          <p:cNvPr id="8" name="Rectangle 7"/>
          <p:cNvSpPr/>
          <p:nvPr/>
        </p:nvSpPr>
        <p:spPr>
          <a:xfrm>
            <a:off x="10403056" y="4137659"/>
            <a:ext cx="436099" cy="14832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10403056" y="2919926"/>
            <a:ext cx="436099" cy="12177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18367"/>
            <a:ext cx="7620000" cy="4791075"/>
          </a:xfrm>
          <a:prstGeom prst="rect">
            <a:avLst/>
          </a:prstGeom>
        </p:spPr>
      </p:pic>
      <p:sp>
        <p:nvSpPr>
          <p:cNvPr id="11"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4605"/>
            <a:ext cx="10515600" cy="1325563"/>
          </a:xfrm>
        </p:spPr>
        <p:txBody>
          <a:bodyPr>
            <a:normAutofit/>
          </a:bodyPr>
          <a:lstStyle/>
          <a:p>
            <a:pPr algn="ctr"/>
            <a:r>
              <a:rPr lang="he-IL" u="sng" dirty="0"/>
              <a:t>ה</a:t>
            </a:r>
            <a:r>
              <a:rPr lang="en-US" u="sng" dirty="0"/>
              <a:t>PCB</a:t>
            </a:r>
            <a:r>
              <a:rPr lang="he-IL" u="sng" dirty="0"/>
              <a:t> בפעולה – </a:t>
            </a:r>
            <a:r>
              <a:rPr lang="en-US" u="sng" dirty="0" smtClean="0"/>
              <a:t>Lock in Detection</a:t>
            </a:r>
            <a:endParaRPr lang="he-IL" u="sng" dirty="0"/>
          </a:p>
        </p:txBody>
      </p:sp>
    </p:spTree>
    <p:extLst>
      <p:ext uri="{BB962C8B-B14F-4D97-AF65-F5344CB8AC3E}">
        <p14:creationId xmlns:p14="http://schemas.microsoft.com/office/powerpoint/2010/main" val="18760207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D9D78C-923D-4748-902A-CF4F0A458C8A}"/>
              </a:ext>
            </a:extLst>
          </p:cNvPr>
          <p:cNvSpPr>
            <a:spLocks noGrp="1"/>
          </p:cNvSpPr>
          <p:nvPr>
            <p:ph type="title"/>
          </p:nvPr>
        </p:nvSpPr>
        <p:spPr>
          <a:xfrm>
            <a:off x="838200" y="16784"/>
            <a:ext cx="10515600" cy="810530"/>
          </a:xfrm>
        </p:spPr>
        <p:txBody>
          <a:bodyPr>
            <a:normAutofit/>
          </a:bodyPr>
          <a:lstStyle/>
          <a:p>
            <a:pPr algn="ctr"/>
            <a:r>
              <a:rPr lang="he-IL" u="sng" dirty="0"/>
              <a:t>מטרת הפרויקט</a:t>
            </a:r>
          </a:p>
        </p:txBody>
      </p:sp>
      <p:sp>
        <p:nvSpPr>
          <p:cNvPr id="3" name="מציין מיקום תוכן 2">
            <a:extLst>
              <a:ext uri="{FF2B5EF4-FFF2-40B4-BE49-F238E27FC236}">
                <a16:creationId xmlns:a16="http://schemas.microsoft.com/office/drawing/2014/main" id="{D09215D5-9692-4CA3-8CC2-AD54848C8A48}"/>
              </a:ext>
            </a:extLst>
          </p:cNvPr>
          <p:cNvSpPr>
            <a:spLocks noGrp="1"/>
          </p:cNvSpPr>
          <p:nvPr>
            <p:ph idx="1"/>
          </p:nvPr>
        </p:nvSpPr>
        <p:spPr/>
        <p:txBody>
          <a:bodyPr/>
          <a:lstStyle/>
          <a:p>
            <a:pPr marL="0" indent="0">
              <a:buNone/>
            </a:pPr>
            <a:r>
              <a:rPr lang="he-IL" dirty="0"/>
              <a:t>יצירת מערכת לזיהוי טמפרטורת ההתכה של </a:t>
            </a:r>
            <a:r>
              <a:rPr lang="en-US" dirty="0"/>
              <a:t>DNA</a:t>
            </a:r>
            <a:r>
              <a:rPr lang="he-IL" dirty="0"/>
              <a:t> מדו גדילי לחד גדילי וזאת ע"י חימום וקירור דגימות ה</a:t>
            </a:r>
            <a:r>
              <a:rPr lang="en-US" dirty="0"/>
              <a:t>DNA</a:t>
            </a:r>
            <a:r>
              <a:rPr lang="he-IL" dirty="0"/>
              <a:t> ומעקב אחר רמות </a:t>
            </a:r>
            <a:r>
              <a:rPr lang="he-IL" dirty="0" err="1"/>
              <a:t>הפלורסנציה</a:t>
            </a:r>
            <a:r>
              <a:rPr lang="he-IL" dirty="0"/>
              <a:t> בדגש על:</a:t>
            </a:r>
          </a:p>
          <a:p>
            <a:pPr marL="514350" indent="-514350">
              <a:buAutoNum type="arabicPeriod"/>
            </a:pPr>
            <a:r>
              <a:rPr lang="en-US" dirty="0"/>
              <a:t>Production</a:t>
            </a:r>
            <a:r>
              <a:rPr lang="he-IL" dirty="0"/>
              <a:t> – העברת המעגלים האלקטרוניים מתצורת מטריצה ל</a:t>
            </a:r>
            <a:r>
              <a:rPr lang="en-US" dirty="0" smtClean="0"/>
              <a:t>PCB</a:t>
            </a:r>
            <a:r>
              <a:rPr lang="he-IL" dirty="0"/>
              <a:t> (</a:t>
            </a:r>
            <a:r>
              <a:rPr lang="en-US" dirty="0"/>
              <a:t>printed circuit board</a:t>
            </a:r>
            <a:r>
              <a:rPr lang="he-IL" dirty="0"/>
              <a:t>) על מנת לשפר את אמינות המעגל וחסינותו </a:t>
            </a:r>
            <a:r>
              <a:rPr lang="he-IL" dirty="0" smtClean="0"/>
              <a:t>לרעש. </a:t>
            </a:r>
            <a:endParaRPr lang="he-IL" dirty="0"/>
          </a:p>
          <a:p>
            <a:pPr marL="514350" indent="-514350">
              <a:buAutoNum type="arabicPeriod"/>
            </a:pPr>
            <a:r>
              <a:rPr lang="en-US" dirty="0"/>
              <a:t>Software</a:t>
            </a:r>
            <a:r>
              <a:rPr lang="he-IL" dirty="0"/>
              <a:t> – כתיבת ממשק משתמש ב</a:t>
            </a:r>
            <a:r>
              <a:rPr lang="en-US" dirty="0" err="1"/>
              <a:t>Matlab</a:t>
            </a:r>
            <a:r>
              <a:rPr lang="he-IL" dirty="0"/>
              <a:t> במקום ממשק ה</a:t>
            </a:r>
            <a:r>
              <a:rPr lang="en-US" dirty="0" err="1"/>
              <a:t>Labview</a:t>
            </a:r>
            <a:r>
              <a:rPr lang="he-IL" dirty="0"/>
              <a:t> הקיים עקב חוסר עדכון </a:t>
            </a:r>
            <a:r>
              <a:rPr lang="he-IL" dirty="0" err="1"/>
              <a:t>לרשיון</a:t>
            </a:r>
            <a:r>
              <a:rPr lang="he-IL" dirty="0"/>
              <a:t> של תכנת ה</a:t>
            </a:r>
            <a:r>
              <a:rPr lang="en-US" dirty="0" err="1"/>
              <a:t>Labview</a:t>
            </a:r>
            <a:r>
              <a:rPr lang="he-IL" dirty="0"/>
              <a:t>. </a:t>
            </a:r>
          </a:p>
          <a:p>
            <a:pPr marL="0" indent="0">
              <a:buNone/>
            </a:pPr>
            <a:endParaRPr lang="he-IL" dirty="0"/>
          </a:p>
        </p:txBody>
      </p:sp>
    </p:spTree>
    <p:extLst>
      <p:ext uri="{BB962C8B-B14F-4D97-AF65-F5344CB8AC3E}">
        <p14:creationId xmlns:p14="http://schemas.microsoft.com/office/powerpoint/2010/main" val="2881589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8367"/>
            <a:ext cx="7620000" cy="4791075"/>
          </a:xfrm>
          <a:prstGeom prst="rect">
            <a:avLst/>
          </a:prstGeom>
        </p:spPr>
      </p:pic>
      <p:sp>
        <p:nvSpPr>
          <p:cNvPr id="7" name="Rectangle 6"/>
          <p:cNvSpPr/>
          <p:nvPr/>
        </p:nvSpPr>
        <p:spPr>
          <a:xfrm>
            <a:off x="2387823" y="2818388"/>
            <a:ext cx="1726756"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רווייה</a:t>
            </a:r>
            <a:endParaRPr lang="en-US" sz="5400" b="1" cap="none" spc="0" dirty="0">
              <a:ln w="22225">
                <a:solidFill>
                  <a:schemeClr val="accent2"/>
                </a:solidFill>
                <a:prstDash val="solid"/>
              </a:ln>
              <a:solidFill>
                <a:schemeClr val="accent2">
                  <a:lumMod val="40000"/>
                  <a:lumOff val="60000"/>
                </a:schemeClr>
              </a:solidFill>
              <a:effectLst/>
            </a:endParaRPr>
          </a:p>
        </p:txBody>
      </p:sp>
      <p:pic>
        <p:nvPicPr>
          <p:cNvPr id="12" name="Picture 11" descr="Creativity - Wikipedia"/>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156873" y="1879796"/>
            <a:ext cx="914400" cy="914400"/>
          </a:xfrm>
          <a:prstGeom prst="rect">
            <a:avLst/>
          </a:prstGeom>
        </p:spPr>
      </p:pic>
      <p:sp>
        <p:nvSpPr>
          <p:cNvPr id="13" name="Rectangle 12"/>
          <p:cNvSpPr/>
          <p:nvPr/>
        </p:nvSpPr>
        <p:spPr>
          <a:xfrm>
            <a:off x="10396024" y="2919925"/>
            <a:ext cx="436099" cy="27009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descr="Phase-out of incandescent light bulbs - Wikipedi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0516" y="5746651"/>
            <a:ext cx="647114" cy="970671"/>
          </a:xfrm>
          <a:prstGeom prst="rect">
            <a:avLst/>
          </a:prstGeom>
        </p:spPr>
      </p:pic>
      <p:sp>
        <p:nvSpPr>
          <p:cNvPr id="15" name="TextBox 14">
            <a:extLst>
              <a:ext uri="{FF2B5EF4-FFF2-40B4-BE49-F238E27FC236}">
                <a16:creationId xmlns:a16="http://schemas.microsoft.com/office/drawing/2014/main" id="{AF7AFAA8-AA21-4555-BD02-F5D20F755219}"/>
              </a:ext>
            </a:extLst>
          </p:cNvPr>
          <p:cNvSpPr txBox="1"/>
          <p:nvPr/>
        </p:nvSpPr>
        <p:spPr>
          <a:xfrm>
            <a:off x="9620852" y="1218367"/>
            <a:ext cx="2048959" cy="369332"/>
          </a:xfrm>
          <a:prstGeom prst="rect">
            <a:avLst/>
          </a:prstGeom>
          <a:noFill/>
        </p:spPr>
        <p:txBody>
          <a:bodyPr wrap="none" rtlCol="0">
            <a:spAutoFit/>
          </a:bodyPr>
          <a:lstStyle/>
          <a:p>
            <a:pPr algn="l"/>
            <a:r>
              <a:rPr lang="he-IL" dirty="0"/>
              <a:t>עוצמת תאורת ה</a:t>
            </a:r>
            <a:r>
              <a:rPr lang="en-US" dirty="0"/>
              <a:t>LED</a:t>
            </a:r>
            <a:r>
              <a:rPr lang="he-IL" dirty="0"/>
              <a:t>:</a:t>
            </a:r>
            <a:endParaRPr lang="en-US" dirty="0"/>
          </a:p>
        </p:txBody>
      </p:sp>
      <p:sp>
        <p:nvSpPr>
          <p:cNvPr id="10" name="כותרת 1">
            <a:extLst>
              <a:ext uri="{FF2B5EF4-FFF2-40B4-BE49-F238E27FC236}">
                <a16:creationId xmlns:a16="http://schemas.microsoft.com/office/drawing/2014/main" id="{B826B02D-812D-4C96-A98B-CC60D5C81149}"/>
              </a:ext>
            </a:extLst>
          </p:cNvPr>
          <p:cNvSpPr txBox="1">
            <a:spLocks/>
          </p:cNvSpPr>
          <p:nvPr/>
        </p:nvSpPr>
        <p:spPr>
          <a:xfrm>
            <a:off x="838200" y="14605"/>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u="sng" smtClean="0"/>
              <a:t>ה</a:t>
            </a:r>
            <a:r>
              <a:rPr lang="en-US" u="sng" smtClean="0"/>
              <a:t>PCB</a:t>
            </a:r>
            <a:r>
              <a:rPr lang="he-IL" u="sng" smtClean="0"/>
              <a:t> בפעולה – </a:t>
            </a:r>
            <a:r>
              <a:rPr lang="en-US" u="sng" smtClean="0"/>
              <a:t>Lock in Detection</a:t>
            </a:r>
            <a:endParaRPr lang="he-IL" u="sng" dirty="0"/>
          </a:p>
        </p:txBody>
      </p:sp>
    </p:spTree>
    <p:extLst>
      <p:ext uri="{BB962C8B-B14F-4D97-AF65-F5344CB8AC3E}">
        <p14:creationId xmlns:p14="http://schemas.microsoft.com/office/powerpoint/2010/main" val="41559850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0"/>
            <a:ext cx="10515600" cy="935945"/>
          </a:xfrm>
        </p:spPr>
        <p:txBody>
          <a:bodyPr>
            <a:normAutofit fontScale="90000"/>
          </a:bodyPr>
          <a:lstStyle/>
          <a:p>
            <a:pPr algn="ctr"/>
            <a:r>
              <a:rPr lang="he-IL" u="sng" dirty="0" smtClean="0"/>
              <a:t>ביצוע </a:t>
            </a:r>
            <a:r>
              <a:rPr lang="he-IL" u="sng" dirty="0"/>
              <a:t>וריפיקציה ללוח ה</a:t>
            </a:r>
            <a:r>
              <a:rPr lang="en-US" u="sng" dirty="0"/>
              <a:t>Lock In Detection</a:t>
            </a:r>
            <a:r>
              <a:rPr lang="he-IL" u="sng" dirty="0"/>
              <a:t> החדש בתוך המערכת הישנה</a:t>
            </a:r>
          </a:p>
        </p:txBody>
      </p:sp>
      <p:pic>
        <p:nvPicPr>
          <p:cNvPr id="3" name="Picture 2"/>
          <p:cNvPicPr>
            <a:picLocks noChangeAspect="1"/>
          </p:cNvPicPr>
          <p:nvPr/>
        </p:nvPicPr>
        <p:blipFill rotWithShape="1">
          <a:blip r:embed="rId2" cstate="hqprint">
            <a:extLst>
              <a:ext uri="{28A0092B-C50C-407E-A947-70E740481C1C}">
                <a14:useLocalDpi xmlns:a14="http://schemas.microsoft.com/office/drawing/2010/main" val="0"/>
              </a:ext>
            </a:extLst>
          </a:blip>
          <a:srcRect l="11769" t="23632" r="38969" b="32246"/>
          <a:stretch/>
        </p:blipFill>
        <p:spPr>
          <a:xfrm>
            <a:off x="3773713" y="1277257"/>
            <a:ext cx="8307825" cy="5580743"/>
          </a:xfrm>
          <a:prstGeom prst="rect">
            <a:avLst/>
          </a:prstGeom>
        </p:spPr>
      </p:pic>
      <p:sp>
        <p:nvSpPr>
          <p:cNvPr id="12" name="TextBox 11">
            <a:extLst>
              <a:ext uri="{FF2B5EF4-FFF2-40B4-BE49-F238E27FC236}">
                <a16:creationId xmlns:a16="http://schemas.microsoft.com/office/drawing/2014/main" id="{449EFE22-BEE1-4405-8D88-982A0CEF55EF}"/>
              </a:ext>
            </a:extLst>
          </p:cNvPr>
          <p:cNvSpPr txBox="1"/>
          <p:nvPr/>
        </p:nvSpPr>
        <p:spPr>
          <a:xfrm>
            <a:off x="804591" y="4067628"/>
            <a:ext cx="1145677" cy="400110"/>
          </a:xfrm>
          <a:prstGeom prst="rect">
            <a:avLst/>
          </a:prstGeom>
          <a:noFill/>
        </p:spPr>
        <p:txBody>
          <a:bodyPr wrap="square" rtlCol="1">
            <a:spAutoFit/>
          </a:bodyPr>
          <a:lstStyle/>
          <a:p>
            <a:pPr algn="ctr" rtl="0"/>
            <a:r>
              <a:rPr lang="he-IL" sz="2000" dirty="0" smtClean="0"/>
              <a:t>תאורה</a:t>
            </a:r>
            <a:endParaRPr lang="he-IL" sz="2000" dirty="0"/>
          </a:p>
        </p:txBody>
      </p:sp>
      <p:sp>
        <p:nvSpPr>
          <p:cNvPr id="13" name="TextBox 12">
            <a:extLst>
              <a:ext uri="{FF2B5EF4-FFF2-40B4-BE49-F238E27FC236}">
                <a16:creationId xmlns:a16="http://schemas.microsoft.com/office/drawing/2014/main" id="{449EFE22-BEE1-4405-8D88-982A0CEF55EF}"/>
              </a:ext>
            </a:extLst>
          </p:cNvPr>
          <p:cNvSpPr txBox="1"/>
          <p:nvPr/>
        </p:nvSpPr>
        <p:spPr>
          <a:xfrm>
            <a:off x="838200" y="5640390"/>
            <a:ext cx="1145677" cy="707886"/>
          </a:xfrm>
          <a:prstGeom prst="rect">
            <a:avLst/>
          </a:prstGeom>
          <a:noFill/>
        </p:spPr>
        <p:txBody>
          <a:bodyPr wrap="square" rtlCol="1">
            <a:spAutoFit/>
          </a:bodyPr>
          <a:lstStyle/>
          <a:p>
            <a:pPr algn="ctr" rtl="0"/>
            <a:r>
              <a:rPr lang="en-US" sz="2000" dirty="0"/>
              <a:t>LED ENABLE</a:t>
            </a:r>
            <a:endParaRPr lang="he-IL" sz="2000" dirty="0"/>
          </a:p>
        </p:txBody>
      </p:sp>
      <p:cxnSp>
        <p:nvCxnSpPr>
          <p:cNvPr id="14" name="Straight Arrow Connector 13"/>
          <p:cNvCxnSpPr>
            <a:stCxn id="12" idx="3"/>
          </p:cNvCxnSpPr>
          <p:nvPr/>
        </p:nvCxnSpPr>
        <p:spPr>
          <a:xfrm>
            <a:off x="1950268" y="4267683"/>
            <a:ext cx="2244361" cy="7978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983877" y="5640390"/>
            <a:ext cx="2210752" cy="25139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3095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4518"/>
            <a:ext cx="10515600" cy="790802"/>
          </a:xfrm>
        </p:spPr>
        <p:txBody>
          <a:bodyPr>
            <a:normAutofit/>
          </a:bodyPr>
          <a:lstStyle/>
          <a:p>
            <a:pPr algn="ctr"/>
            <a:r>
              <a:rPr lang="en-US" u="sng" dirty="0" err="1" smtClean="0"/>
              <a:t>Matlab</a:t>
            </a:r>
            <a:endParaRPr lang="he-IL" u="sng" dirty="0"/>
          </a:p>
        </p:txBody>
      </p:sp>
      <p:sp>
        <p:nvSpPr>
          <p:cNvPr id="3" name="מציין מיקום תוכן 2">
            <a:extLst>
              <a:ext uri="{FF2B5EF4-FFF2-40B4-BE49-F238E27FC236}">
                <a16:creationId xmlns:a16="http://schemas.microsoft.com/office/drawing/2014/main" id="{614C062A-72C4-40B5-A9F0-045D537E29B8}"/>
              </a:ext>
            </a:extLst>
          </p:cNvPr>
          <p:cNvSpPr>
            <a:spLocks noGrp="1"/>
          </p:cNvSpPr>
          <p:nvPr>
            <p:ph idx="1"/>
          </p:nvPr>
        </p:nvSpPr>
        <p:spPr/>
        <p:txBody>
          <a:bodyPr/>
          <a:lstStyle/>
          <a:p>
            <a:r>
              <a:rPr lang="he-IL" dirty="0"/>
              <a:t>הצורך במעבר ל –</a:t>
            </a:r>
            <a:r>
              <a:rPr lang="en-US" dirty="0" err="1" smtClean="0"/>
              <a:t>Matlab</a:t>
            </a:r>
            <a:r>
              <a:rPr lang="he-IL" dirty="0" smtClean="0"/>
              <a:t> </a:t>
            </a:r>
            <a:r>
              <a:rPr lang="he-IL" dirty="0"/>
              <a:t>נבע מפקיעת תוקף הרשיון ל</a:t>
            </a:r>
            <a:r>
              <a:rPr lang="en-US" dirty="0" err="1"/>
              <a:t>Labview</a:t>
            </a:r>
            <a:r>
              <a:rPr lang="he-IL" dirty="0"/>
              <a:t>. </a:t>
            </a:r>
          </a:p>
          <a:p>
            <a:r>
              <a:rPr lang="he-IL" dirty="0"/>
              <a:t>מטרת קוד ה</a:t>
            </a:r>
            <a:r>
              <a:rPr lang="en-US" dirty="0" err="1" smtClean="0"/>
              <a:t>Matlab</a:t>
            </a:r>
            <a:r>
              <a:rPr lang="he-IL" dirty="0" smtClean="0"/>
              <a:t>: </a:t>
            </a:r>
            <a:r>
              <a:rPr lang="he-IL" dirty="0"/>
              <a:t>קליטת האותות, עיבודם והצגתם על ידי ממשק משתמש גרפי (</a:t>
            </a:r>
            <a:r>
              <a:rPr lang="en-US" dirty="0"/>
              <a:t>GUI</a:t>
            </a:r>
            <a:r>
              <a:rPr lang="he-IL" dirty="0"/>
              <a:t>).</a:t>
            </a:r>
          </a:p>
          <a:p>
            <a:r>
              <a:rPr lang="he-IL" dirty="0"/>
              <a:t>נעזרנו בחבילת </a:t>
            </a:r>
            <a:r>
              <a:rPr lang="en-US" dirty="0"/>
              <a:t>Data Acquisition Toolbox</a:t>
            </a:r>
            <a:r>
              <a:rPr lang="he-IL" dirty="0"/>
              <a:t> לטובת חיבור ה</a:t>
            </a:r>
            <a:r>
              <a:rPr lang="en-US" dirty="0" err="1"/>
              <a:t>Daq</a:t>
            </a:r>
            <a:r>
              <a:rPr lang="he-IL" dirty="0"/>
              <a:t> ל</a:t>
            </a:r>
            <a:r>
              <a:rPr lang="en-US" dirty="0" err="1" smtClean="0"/>
              <a:t>Matlab</a:t>
            </a:r>
            <a:r>
              <a:rPr lang="he-IL" dirty="0" smtClean="0"/>
              <a:t>.</a:t>
            </a:r>
            <a:endParaRPr lang="he-IL" dirty="0"/>
          </a:p>
          <a:p>
            <a:r>
              <a:rPr lang="he-IL" dirty="0"/>
              <a:t>המטרה הנה ליישם את הנ"ל בגרסת </a:t>
            </a:r>
            <a:r>
              <a:rPr lang="en-US" dirty="0" err="1" smtClean="0"/>
              <a:t>Matlab</a:t>
            </a:r>
            <a:r>
              <a:rPr lang="he-IL" dirty="0" smtClean="0"/>
              <a:t> </a:t>
            </a:r>
            <a:r>
              <a:rPr lang="he-IL" dirty="0"/>
              <a:t>חדשה אולם כרגע אנו עובדים בגרסאות </a:t>
            </a:r>
            <a:r>
              <a:rPr lang="en-US" dirty="0"/>
              <a:t>2017b</a:t>
            </a:r>
            <a:r>
              <a:rPr lang="he-IL" dirty="0"/>
              <a:t>, </a:t>
            </a:r>
            <a:r>
              <a:rPr lang="en-US" dirty="0"/>
              <a:t>2015b</a:t>
            </a:r>
            <a:r>
              <a:rPr lang="he-IL" dirty="0"/>
              <a:t> שזמינות לנו בבית עקב מגבלות המצב.</a:t>
            </a:r>
          </a:p>
        </p:txBody>
      </p:sp>
    </p:spTree>
    <p:extLst>
      <p:ext uri="{BB962C8B-B14F-4D97-AF65-F5344CB8AC3E}">
        <p14:creationId xmlns:p14="http://schemas.microsoft.com/office/powerpoint/2010/main" val="3219240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2789"/>
            <a:ext cx="10511971" cy="779071"/>
          </a:xfrm>
        </p:spPr>
        <p:txBody>
          <a:bodyPr>
            <a:normAutofit/>
          </a:bodyPr>
          <a:lstStyle/>
          <a:p>
            <a:pPr algn="ctr"/>
            <a:r>
              <a:rPr lang="he-IL" u="sng" dirty="0"/>
              <a:t>תוצרי </a:t>
            </a:r>
            <a:r>
              <a:rPr lang="en-US" u="sng" dirty="0" err="1" smtClean="0"/>
              <a:t>Matlab</a:t>
            </a:r>
            <a:r>
              <a:rPr lang="he-IL" u="sng" dirty="0" smtClean="0"/>
              <a:t> </a:t>
            </a:r>
            <a:r>
              <a:rPr lang="he-IL" u="sng" dirty="0"/>
              <a:t>עבור סימולציה של אותות הכניסה</a:t>
            </a:r>
          </a:p>
        </p:txBody>
      </p:sp>
      <p:sp>
        <p:nvSpPr>
          <p:cNvPr id="5" name="מציין מיקום תוכן 2">
            <a:extLst>
              <a:ext uri="{FF2B5EF4-FFF2-40B4-BE49-F238E27FC236}">
                <a16:creationId xmlns:a16="http://schemas.microsoft.com/office/drawing/2014/main" id="{33E2B8C5-8875-4EDF-BBE8-B951ADE821F0}"/>
              </a:ext>
            </a:extLst>
          </p:cNvPr>
          <p:cNvSpPr txBox="1">
            <a:spLocks/>
          </p:cNvSpPr>
          <p:nvPr/>
        </p:nvSpPr>
        <p:spPr>
          <a:xfrm>
            <a:off x="954251" y="776282"/>
            <a:ext cx="10623457" cy="5919940"/>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e-IL" dirty="0"/>
              <a:t>קליטת אותות, ניתוחם והצגה גרפית של התוצאות:</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r>
              <a:rPr lang="he-IL" dirty="0"/>
              <a:t>שמירת הנתונים בקובץ </a:t>
            </a:r>
            <a:r>
              <a:rPr lang="en-US" dirty="0"/>
              <a:t>Excel</a:t>
            </a:r>
            <a:r>
              <a:rPr lang="he-IL" dirty="0"/>
              <a:t>.</a:t>
            </a:r>
          </a:p>
          <a:p>
            <a:pPr marL="0" indent="0">
              <a:buNone/>
            </a:pPr>
            <a:endParaRPr lang="he-IL" dirty="0"/>
          </a:p>
          <a:p>
            <a:pPr marL="0" indent="0">
              <a:buFont typeface="Arial" panose="020B0604020202020204" pitchFamily="34" charset="0"/>
              <a:buNone/>
            </a:pPr>
            <a:endParaRPr lang="he-IL" dirty="0"/>
          </a:p>
        </p:txBody>
      </p:sp>
      <p:pic>
        <p:nvPicPr>
          <p:cNvPr id="7" name="תמונה 6" descr="תמונה שמכילה צילום מסך&#10;&#10;התיאור נוצר באופן אוטומטי">
            <a:extLst>
              <a:ext uri="{FF2B5EF4-FFF2-40B4-BE49-F238E27FC236}">
                <a16:creationId xmlns:a16="http://schemas.microsoft.com/office/drawing/2014/main" id="{17255402-2CED-47A7-8788-F6DF7939B0F6}"/>
              </a:ext>
            </a:extLst>
          </p:cNvPr>
          <p:cNvPicPr>
            <a:picLocks noChangeAspect="1"/>
          </p:cNvPicPr>
          <p:nvPr/>
        </p:nvPicPr>
        <p:blipFill rotWithShape="1">
          <a:blip r:embed="rId2">
            <a:extLst>
              <a:ext uri="{28A0092B-C50C-407E-A947-70E740481C1C}">
                <a14:useLocalDpi xmlns:a14="http://schemas.microsoft.com/office/drawing/2010/main" val="0"/>
              </a:ext>
            </a:extLst>
          </a:blip>
          <a:srcRect l="4154" t="2644" r="4000" b="17317"/>
          <a:stretch/>
        </p:blipFill>
        <p:spPr>
          <a:xfrm>
            <a:off x="1652803" y="1287829"/>
            <a:ext cx="9402055" cy="4606534"/>
          </a:xfrm>
          <a:prstGeom prst="rect">
            <a:avLst/>
          </a:prstGeom>
        </p:spPr>
      </p:pic>
    </p:spTree>
    <p:extLst>
      <p:ext uri="{BB962C8B-B14F-4D97-AF65-F5344CB8AC3E}">
        <p14:creationId xmlns:p14="http://schemas.microsoft.com/office/powerpoint/2010/main" val="16613986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
            <a:ext cx="10515600" cy="718231"/>
          </a:xfrm>
        </p:spPr>
        <p:txBody>
          <a:bodyPr>
            <a:normAutofit/>
          </a:bodyPr>
          <a:lstStyle/>
          <a:p>
            <a:pPr algn="ctr"/>
            <a:r>
              <a:rPr lang="he-IL" u="sng" dirty="0"/>
              <a:t>שינויים ותיקונים שביצענו ב</a:t>
            </a:r>
            <a:r>
              <a:rPr lang="en-US" u="sng" dirty="0" err="1"/>
              <a:t>pcb</a:t>
            </a:r>
            <a:r>
              <a:rPr lang="he-IL" u="sng" dirty="0"/>
              <a:t> לאחר ייצורו</a:t>
            </a:r>
          </a:p>
        </p:txBody>
      </p:sp>
      <p:sp>
        <p:nvSpPr>
          <p:cNvPr id="3" name="מציין מיקום תוכן 2">
            <a:extLst>
              <a:ext uri="{FF2B5EF4-FFF2-40B4-BE49-F238E27FC236}">
                <a16:creationId xmlns:a16="http://schemas.microsoft.com/office/drawing/2014/main" id="{614C062A-72C4-40B5-A9F0-045D537E29B8}"/>
              </a:ext>
            </a:extLst>
          </p:cNvPr>
          <p:cNvSpPr>
            <a:spLocks noGrp="1"/>
          </p:cNvSpPr>
          <p:nvPr>
            <p:ph idx="1"/>
          </p:nvPr>
        </p:nvSpPr>
        <p:spPr>
          <a:xfrm>
            <a:off x="838200" y="1248229"/>
            <a:ext cx="10515600" cy="5609771"/>
          </a:xfrm>
        </p:spPr>
        <p:txBody>
          <a:bodyPr>
            <a:normAutofit fontScale="85000" lnSpcReduction="20000"/>
          </a:bodyPr>
          <a:lstStyle/>
          <a:p>
            <a:pPr marL="0" indent="0">
              <a:buNone/>
            </a:pPr>
            <a:r>
              <a:rPr lang="en-US" dirty="0"/>
              <a:t>Lock in Detection</a:t>
            </a:r>
            <a:r>
              <a:rPr lang="he-IL" dirty="0"/>
              <a:t>:</a:t>
            </a:r>
          </a:p>
          <a:p>
            <a:pPr lvl="0"/>
            <a:r>
              <a:rPr lang="he-IL" dirty="0"/>
              <a:t>שינוי ערך הקבל </a:t>
            </a:r>
            <a:r>
              <a:rPr lang="en-US" dirty="0"/>
              <a:t>C8</a:t>
            </a:r>
            <a:r>
              <a:rPr lang="he-IL" dirty="0"/>
              <a:t> ל </a:t>
            </a:r>
            <a:r>
              <a:rPr lang="en-US" dirty="0"/>
              <a:t>0.2µ</a:t>
            </a:r>
            <a:r>
              <a:rPr lang="he-IL" dirty="0"/>
              <a:t>. </a:t>
            </a:r>
            <a:endParaRPr lang="en-US" dirty="0"/>
          </a:p>
          <a:p>
            <a:pPr lvl="0"/>
            <a:r>
              <a:rPr lang="he-IL" dirty="0">
                <a:hlinkClick r:id="rId2" action="ppaction://hlinksldjump"/>
              </a:rPr>
              <a:t>הכנסת הטרנזיסטורים </a:t>
            </a:r>
            <a:r>
              <a:rPr lang="en-US" dirty="0">
                <a:hlinkClick r:id="rId2" action="ppaction://hlinksldjump"/>
              </a:rPr>
              <a:t>Q1, Q2, Q3</a:t>
            </a:r>
            <a:r>
              <a:rPr lang="he-IL" dirty="0"/>
              <a:t>  לתוך </a:t>
            </a:r>
            <a:r>
              <a:rPr lang="en-US" dirty="0"/>
              <a:t>footprint</a:t>
            </a:r>
            <a:r>
              <a:rPr lang="he-IL" dirty="0"/>
              <a:t> לא מתאים. שינוי ה</a:t>
            </a:r>
            <a:r>
              <a:rPr lang="en-US" dirty="0"/>
              <a:t>footprint </a:t>
            </a:r>
            <a:r>
              <a:rPr lang="he-IL" dirty="0"/>
              <a:t> שלהם מהתצורה הנוכחית של 3 חורים בשורה לתצורה של הטרנזיסטור שיש לנו במעבדה בפועל מסוג </a:t>
            </a:r>
            <a:r>
              <a:rPr lang="en-US" dirty="0"/>
              <a:t>TO-18 metal can</a:t>
            </a:r>
            <a:r>
              <a:rPr lang="he-IL" dirty="0"/>
              <a:t>:</a:t>
            </a:r>
          </a:p>
          <a:p>
            <a:r>
              <a:rPr lang="he-IL" dirty="0"/>
              <a:t>חיבור הטרנזיסטורים </a:t>
            </a:r>
            <a:r>
              <a:rPr lang="en-US" dirty="0"/>
              <a:t>Q1, Q2</a:t>
            </a:r>
            <a:r>
              <a:rPr lang="he-IL" dirty="0"/>
              <a:t>.</a:t>
            </a:r>
          </a:p>
          <a:p>
            <a:r>
              <a:rPr lang="he-IL" dirty="0">
                <a:hlinkClick r:id="rId3" action="ppaction://hlinksldjump"/>
              </a:rPr>
              <a:t>חיבור הנגד </a:t>
            </a:r>
            <a:r>
              <a:rPr lang="en-US" dirty="0">
                <a:hlinkClick r:id="rId3" action="ppaction://hlinksldjump"/>
              </a:rPr>
              <a:t>R7</a:t>
            </a:r>
            <a:r>
              <a:rPr lang="he-IL" dirty="0">
                <a:hlinkClick r:id="rId3" action="ppaction://hlinksldjump"/>
              </a:rPr>
              <a:t> לקבל </a:t>
            </a:r>
            <a:r>
              <a:rPr lang="en-US" dirty="0">
                <a:hlinkClick r:id="rId3" action="ppaction://hlinksldjump"/>
              </a:rPr>
              <a:t>C18</a:t>
            </a:r>
            <a:r>
              <a:rPr lang="he-IL" dirty="0"/>
              <a:t>.</a:t>
            </a:r>
          </a:p>
          <a:p>
            <a:r>
              <a:rPr lang="he-IL" dirty="0"/>
              <a:t>חיבור ה</a:t>
            </a:r>
            <a:r>
              <a:rPr lang="en-US" dirty="0"/>
              <a:t>wire</a:t>
            </a:r>
            <a:r>
              <a:rPr lang="he-IL" dirty="0"/>
              <a:t> לנקודת הביקורת </a:t>
            </a:r>
            <a:r>
              <a:rPr lang="en-US" dirty="0"/>
              <a:t>TP:-9V</a:t>
            </a:r>
            <a:r>
              <a:rPr lang="he-IL" dirty="0"/>
              <a:t>.</a:t>
            </a:r>
          </a:p>
          <a:p>
            <a:r>
              <a:rPr lang="he-IL" dirty="0"/>
              <a:t>הגדלת הקיבול של הקבלים </a:t>
            </a:r>
            <a:r>
              <a:rPr lang="en-US" dirty="0"/>
              <a:t>C17, C18</a:t>
            </a:r>
            <a:r>
              <a:rPr lang="he-IL" dirty="0"/>
              <a:t> ל</a:t>
            </a:r>
            <a:r>
              <a:rPr lang="en-US" dirty="0"/>
              <a:t>474n</a:t>
            </a:r>
            <a:r>
              <a:rPr lang="he-IL" dirty="0"/>
              <a:t> כדי לתקן פיקים.</a:t>
            </a:r>
          </a:p>
          <a:p>
            <a:r>
              <a:rPr lang="he-IL" dirty="0"/>
              <a:t>שינוי שם נקודת הביקורת </a:t>
            </a:r>
            <a:r>
              <a:rPr lang="en-US" dirty="0" err="1"/>
              <a:t>TP_led_sensor</a:t>
            </a:r>
            <a:r>
              <a:rPr lang="he-IL" dirty="0"/>
              <a:t> ל – </a:t>
            </a:r>
            <a:r>
              <a:rPr lang="en-US" dirty="0" err="1"/>
              <a:t>TP_photo_diode</a:t>
            </a:r>
            <a:r>
              <a:rPr lang="he-IL" dirty="0"/>
              <a:t>.</a:t>
            </a:r>
          </a:p>
          <a:p>
            <a:r>
              <a:rPr lang="he-IL" dirty="0"/>
              <a:t>חיבור הנגד </a:t>
            </a:r>
            <a:r>
              <a:rPr lang="en-US" dirty="0"/>
              <a:t>R17</a:t>
            </a:r>
            <a:r>
              <a:rPr lang="he-IL" dirty="0"/>
              <a:t> ל</a:t>
            </a:r>
            <a:r>
              <a:rPr lang="en-US" dirty="0"/>
              <a:t>pin2</a:t>
            </a:r>
            <a:r>
              <a:rPr lang="he-IL" dirty="0"/>
              <a:t> של טרנזיסטור </a:t>
            </a:r>
            <a:r>
              <a:rPr lang="en-US" dirty="0"/>
              <a:t>Q3</a:t>
            </a:r>
            <a:r>
              <a:rPr lang="he-IL" dirty="0"/>
              <a:t> ולא ל</a:t>
            </a:r>
            <a:r>
              <a:rPr lang="en-US" dirty="0"/>
              <a:t>pin3</a:t>
            </a:r>
            <a:r>
              <a:rPr lang="he-IL" dirty="0"/>
              <a:t>. </a:t>
            </a:r>
          </a:p>
          <a:p>
            <a:r>
              <a:rPr lang="he-IL" dirty="0">
                <a:hlinkClick r:id="rId4" action="ppaction://hlinksldjump"/>
              </a:rPr>
              <a:t>קיצור הנגד </a:t>
            </a:r>
            <a:r>
              <a:rPr lang="en-US" dirty="0">
                <a:hlinkClick r:id="rId4" action="ppaction://hlinksldjump"/>
              </a:rPr>
              <a:t>R18</a:t>
            </a:r>
            <a:r>
              <a:rPr lang="he-IL" dirty="0">
                <a:hlinkClick r:id="rId4" action="ppaction://hlinksldjump"/>
              </a:rPr>
              <a:t> לקבל </a:t>
            </a:r>
            <a:r>
              <a:rPr lang="en-US" dirty="0">
                <a:hlinkClick r:id="rId4" action="ppaction://hlinksldjump"/>
              </a:rPr>
              <a:t>Q3</a:t>
            </a:r>
            <a:r>
              <a:rPr lang="he-IL" dirty="0"/>
              <a:t>.</a:t>
            </a:r>
          </a:p>
          <a:p>
            <a:pPr marL="0" indent="0">
              <a:buNone/>
            </a:pPr>
            <a:endParaRPr lang="he-IL" dirty="0"/>
          </a:p>
          <a:p>
            <a:pPr marL="0" indent="0">
              <a:buNone/>
            </a:pPr>
            <a:r>
              <a:rPr lang="en-US" dirty="0"/>
              <a:t>RTD</a:t>
            </a:r>
            <a:r>
              <a:rPr lang="he-IL" dirty="0"/>
              <a:t>:</a:t>
            </a:r>
          </a:p>
          <a:p>
            <a:r>
              <a:rPr lang="he-IL" dirty="0">
                <a:hlinkClick r:id="rId5" action="ppaction://hlinksldjump"/>
              </a:rPr>
              <a:t>קיצור </a:t>
            </a:r>
            <a:r>
              <a:rPr lang="en-US" dirty="0">
                <a:hlinkClick r:id="rId5" action="ppaction://hlinksldjump"/>
              </a:rPr>
              <a:t>R28</a:t>
            </a:r>
            <a:r>
              <a:rPr lang="he-IL" dirty="0">
                <a:hlinkClick r:id="rId5" action="ppaction://hlinksldjump"/>
              </a:rPr>
              <a:t> ל</a:t>
            </a:r>
            <a:r>
              <a:rPr lang="en-US" dirty="0">
                <a:hlinkClick r:id="rId5" action="ppaction://hlinksldjump"/>
              </a:rPr>
              <a:t>TP_amp3</a:t>
            </a:r>
            <a:r>
              <a:rPr lang="he-IL" dirty="0"/>
              <a:t>.</a:t>
            </a:r>
          </a:p>
        </p:txBody>
      </p:sp>
      <p:pic>
        <p:nvPicPr>
          <p:cNvPr id="7" name="Picture 6"/>
          <p:cNvPicPr/>
          <p:nvPr/>
        </p:nvPicPr>
        <p:blipFill>
          <a:blip r:embed="rId6"/>
          <a:stretch>
            <a:fillRect/>
          </a:stretch>
        </p:blipFill>
        <p:spPr>
          <a:xfrm>
            <a:off x="2106357" y="2710599"/>
            <a:ext cx="594360" cy="664992"/>
          </a:xfrm>
          <a:prstGeom prst="rect">
            <a:avLst/>
          </a:prstGeom>
        </p:spPr>
      </p:pic>
    </p:spTree>
    <p:extLst>
      <p:ext uri="{BB962C8B-B14F-4D97-AF65-F5344CB8AC3E}">
        <p14:creationId xmlns:p14="http://schemas.microsoft.com/office/powerpoint/2010/main" val="3176282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
            <a:ext cx="10515600" cy="718231"/>
          </a:xfrm>
        </p:spPr>
        <p:txBody>
          <a:bodyPr>
            <a:normAutofit/>
          </a:bodyPr>
          <a:lstStyle/>
          <a:p>
            <a:pPr algn="ctr"/>
            <a:r>
              <a:rPr lang="he-IL" u="sng" dirty="0"/>
              <a:t>חיבור הנגד </a:t>
            </a:r>
            <a:r>
              <a:rPr lang="en-US" u="sng" dirty="0"/>
              <a:t>R7</a:t>
            </a:r>
            <a:r>
              <a:rPr lang="he-IL" u="sng" dirty="0"/>
              <a:t> לנגד </a:t>
            </a:r>
            <a:r>
              <a:rPr lang="en-US" u="sng" dirty="0"/>
              <a:t>C18</a:t>
            </a:r>
            <a:endParaRPr lang="he-IL" u="sng" dirty="0"/>
          </a:p>
        </p:txBody>
      </p:sp>
      <p:pic>
        <p:nvPicPr>
          <p:cNvPr id="5" name="גרפיקה 2" descr="בקתה">
            <a:hlinkClick r:id="rId2" action="ppaction://hlinksldjump"/>
            <a:extLst>
              <a:ext uri="{FF2B5EF4-FFF2-40B4-BE49-F238E27FC236}">
                <a16:creationId xmlns:a16="http://schemas.microsoft.com/office/drawing/2014/main" id="{88EF3D03-744B-4505-BDC6-4A35ED16B78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0" y="5883812"/>
            <a:ext cx="914400" cy="914400"/>
          </a:xfrm>
          <a:prstGeom prst="rect">
            <a:avLst/>
          </a:prstGeom>
        </p:spPr>
      </p:pic>
      <p:pic>
        <p:nvPicPr>
          <p:cNvPr id="4" name="Picture 3"/>
          <p:cNvPicPr>
            <a:picLocks noChangeAspect="1"/>
          </p:cNvPicPr>
          <p:nvPr/>
        </p:nvPicPr>
        <p:blipFill rotWithShape="1">
          <a:blip r:embed="rId5" cstate="hqprint">
            <a:extLst>
              <a:ext uri="{28A0092B-C50C-407E-A947-70E740481C1C}">
                <a14:useLocalDpi xmlns:a14="http://schemas.microsoft.com/office/drawing/2010/main" val="0"/>
              </a:ext>
            </a:extLst>
          </a:blip>
          <a:srcRect l="12738" t="27142" r="46469" b="37514"/>
          <a:stretch/>
        </p:blipFill>
        <p:spPr>
          <a:xfrm rot="16200000">
            <a:off x="3315120" y="1931787"/>
            <a:ext cx="5561759" cy="3614057"/>
          </a:xfrm>
          <a:prstGeom prst="rect">
            <a:avLst/>
          </a:prstGeom>
        </p:spPr>
      </p:pic>
    </p:spTree>
    <p:extLst>
      <p:ext uri="{BB962C8B-B14F-4D97-AF65-F5344CB8AC3E}">
        <p14:creationId xmlns:p14="http://schemas.microsoft.com/office/powerpoint/2010/main" val="1729703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
            <a:ext cx="10515600" cy="718231"/>
          </a:xfrm>
        </p:spPr>
        <p:txBody>
          <a:bodyPr>
            <a:normAutofit/>
          </a:bodyPr>
          <a:lstStyle/>
          <a:p>
            <a:pPr algn="ctr"/>
            <a:r>
              <a:rPr lang="he-IL" u="sng" dirty="0"/>
              <a:t>קיצור הנגד </a:t>
            </a:r>
            <a:r>
              <a:rPr lang="en-US" u="sng" dirty="0"/>
              <a:t>R28</a:t>
            </a:r>
            <a:r>
              <a:rPr lang="he-IL" u="sng" dirty="0"/>
              <a:t> לנק' הביקורת </a:t>
            </a:r>
            <a:r>
              <a:rPr lang="en-US" u="sng" dirty="0"/>
              <a:t>TP_amp3</a:t>
            </a:r>
            <a:endParaRPr lang="he-IL" u="sng" dirty="0"/>
          </a:p>
        </p:txBody>
      </p:sp>
      <p:pic>
        <p:nvPicPr>
          <p:cNvPr id="3" name="Picture 2"/>
          <p:cNvPicPr>
            <a:picLocks noChangeAspect="1"/>
          </p:cNvPicPr>
          <p:nvPr/>
        </p:nvPicPr>
        <p:blipFill rotWithShape="1">
          <a:blip r:embed="rId2" cstate="hqprint">
            <a:extLst>
              <a:ext uri="{28A0092B-C50C-407E-A947-70E740481C1C}">
                <a14:useLocalDpi xmlns:a14="http://schemas.microsoft.com/office/drawing/2010/main" val="0"/>
              </a:ext>
            </a:extLst>
          </a:blip>
          <a:srcRect l="54564" t="15830" r="11974" b="23839"/>
          <a:stretch/>
        </p:blipFill>
        <p:spPr>
          <a:xfrm rot="10800000">
            <a:off x="3933370" y="1009120"/>
            <a:ext cx="4325259" cy="5848880"/>
          </a:xfrm>
          <a:prstGeom prst="rect">
            <a:avLst/>
          </a:prstGeom>
        </p:spPr>
      </p:pic>
      <p:pic>
        <p:nvPicPr>
          <p:cNvPr id="6" name="גרפיקה 2" descr="בקתה">
            <a:hlinkClick r:id="rId3" action="ppaction://hlinksldjump"/>
            <a:extLst>
              <a:ext uri="{FF2B5EF4-FFF2-40B4-BE49-F238E27FC236}">
                <a16:creationId xmlns:a16="http://schemas.microsoft.com/office/drawing/2014/main" id="{88EF3D03-744B-4505-BDC6-4A35ED16B78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0" y="5883812"/>
            <a:ext cx="914400" cy="914400"/>
          </a:xfrm>
          <a:prstGeom prst="rect">
            <a:avLst/>
          </a:prstGeom>
        </p:spPr>
      </p:pic>
    </p:spTree>
    <p:extLst>
      <p:ext uri="{BB962C8B-B14F-4D97-AF65-F5344CB8AC3E}">
        <p14:creationId xmlns:p14="http://schemas.microsoft.com/office/powerpoint/2010/main" val="2305330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
            <a:ext cx="10515600" cy="718231"/>
          </a:xfrm>
        </p:spPr>
        <p:txBody>
          <a:bodyPr>
            <a:normAutofit/>
          </a:bodyPr>
          <a:lstStyle/>
          <a:p>
            <a:pPr algn="ctr"/>
            <a:r>
              <a:rPr lang="he-IL" u="sng" dirty="0"/>
              <a:t>הכנסת הטרנזיסטורים </a:t>
            </a:r>
            <a:r>
              <a:rPr lang="en-US" u="sng" dirty="0"/>
              <a:t>Q1, Q2, Q3</a:t>
            </a:r>
            <a:r>
              <a:rPr lang="he-IL" u="sng" dirty="0"/>
              <a:t> ל</a:t>
            </a:r>
            <a:r>
              <a:rPr lang="en-US" u="sng" dirty="0"/>
              <a:t>Footprint</a:t>
            </a:r>
            <a:r>
              <a:rPr lang="he-IL" u="sng" dirty="0"/>
              <a:t> שונה</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val="0"/>
              </a:ext>
            </a:extLst>
          </a:blip>
          <a:srcRect t="22010" b="19365"/>
          <a:stretch/>
        </p:blipFill>
        <p:spPr>
          <a:xfrm>
            <a:off x="3342875" y="1119331"/>
            <a:ext cx="5506250" cy="5738669"/>
          </a:xfrm>
          <a:prstGeom prst="rect">
            <a:avLst/>
          </a:prstGeom>
        </p:spPr>
      </p:pic>
      <p:pic>
        <p:nvPicPr>
          <p:cNvPr id="6" name="גרפיקה 2" descr="בקתה">
            <a:hlinkClick r:id="rId3" action="ppaction://hlinksldjump"/>
            <a:extLst>
              <a:ext uri="{FF2B5EF4-FFF2-40B4-BE49-F238E27FC236}">
                <a16:creationId xmlns:a16="http://schemas.microsoft.com/office/drawing/2014/main" id="{88EF3D03-744B-4505-BDC6-4A35ED16B78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0" y="5883812"/>
            <a:ext cx="914400" cy="914400"/>
          </a:xfrm>
          <a:prstGeom prst="rect">
            <a:avLst/>
          </a:prstGeom>
        </p:spPr>
      </p:pic>
    </p:spTree>
    <p:extLst>
      <p:ext uri="{BB962C8B-B14F-4D97-AF65-F5344CB8AC3E}">
        <p14:creationId xmlns:p14="http://schemas.microsoft.com/office/powerpoint/2010/main" val="3192389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
            <a:ext cx="10515600" cy="718231"/>
          </a:xfrm>
        </p:spPr>
        <p:txBody>
          <a:bodyPr>
            <a:normAutofit/>
          </a:bodyPr>
          <a:lstStyle/>
          <a:p>
            <a:pPr algn="ctr"/>
            <a:r>
              <a:rPr lang="he-IL" u="sng" dirty="0"/>
              <a:t>קיצור הנגד </a:t>
            </a:r>
            <a:r>
              <a:rPr lang="en-US" u="sng" dirty="0"/>
              <a:t>R18</a:t>
            </a:r>
            <a:r>
              <a:rPr lang="he-IL" u="sng" dirty="0"/>
              <a:t> והקבל </a:t>
            </a:r>
            <a:r>
              <a:rPr lang="en-US" u="sng" dirty="0"/>
              <a:t>Q3</a:t>
            </a:r>
            <a:endParaRPr lang="he-IL" u="sng" dirty="0"/>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617130" y="1106829"/>
            <a:ext cx="3235034" cy="5751171"/>
          </a:xfrm>
          <a:prstGeom prst="rect">
            <a:avLst/>
          </a:prstGeom>
        </p:spPr>
      </p:pic>
      <p:pic>
        <p:nvPicPr>
          <p:cNvPr id="7" name="גרפיקה 2" descr="בקתה">
            <a:hlinkClick r:id="rId3" action="ppaction://hlinksldjump"/>
            <a:extLst>
              <a:ext uri="{FF2B5EF4-FFF2-40B4-BE49-F238E27FC236}">
                <a16:creationId xmlns:a16="http://schemas.microsoft.com/office/drawing/2014/main" id="{88EF3D03-744B-4505-BDC6-4A35ED16B78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0" y="5883812"/>
            <a:ext cx="914400" cy="914400"/>
          </a:xfrm>
          <a:prstGeom prst="rect">
            <a:avLst/>
          </a:prstGeom>
        </p:spPr>
      </p:pic>
    </p:spTree>
    <p:extLst>
      <p:ext uri="{BB962C8B-B14F-4D97-AF65-F5344CB8AC3E}">
        <p14:creationId xmlns:p14="http://schemas.microsoft.com/office/powerpoint/2010/main" val="3433537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4518"/>
            <a:ext cx="10515600" cy="790802"/>
          </a:xfrm>
        </p:spPr>
        <p:txBody>
          <a:bodyPr>
            <a:normAutofit/>
          </a:bodyPr>
          <a:lstStyle/>
          <a:p>
            <a:pPr algn="ctr"/>
            <a:r>
              <a:rPr lang="he-IL" u="sng" dirty="0" smtClean="0"/>
              <a:t>סיכום</a:t>
            </a:r>
            <a:endParaRPr lang="he-IL" u="sng" dirty="0"/>
          </a:p>
        </p:txBody>
      </p:sp>
      <p:sp>
        <p:nvSpPr>
          <p:cNvPr id="3" name="מציין מיקום תוכן 2">
            <a:extLst>
              <a:ext uri="{FF2B5EF4-FFF2-40B4-BE49-F238E27FC236}">
                <a16:creationId xmlns:a16="http://schemas.microsoft.com/office/drawing/2014/main" id="{614C062A-72C4-40B5-A9F0-045D537E29B8}"/>
              </a:ext>
            </a:extLst>
          </p:cNvPr>
          <p:cNvSpPr>
            <a:spLocks noGrp="1"/>
          </p:cNvSpPr>
          <p:nvPr>
            <p:ph idx="1"/>
          </p:nvPr>
        </p:nvSpPr>
        <p:spPr/>
        <p:txBody>
          <a:bodyPr/>
          <a:lstStyle/>
          <a:p>
            <a:pPr marL="0" indent="0">
              <a:buNone/>
            </a:pPr>
            <a:r>
              <a:rPr lang="he-IL" dirty="0" smtClean="0"/>
              <a:t>הישגים:</a:t>
            </a:r>
          </a:p>
          <a:p>
            <a:r>
              <a:rPr lang="he-IL" dirty="0" smtClean="0"/>
              <a:t>עיצוב ובניית שני </a:t>
            </a:r>
            <a:r>
              <a:rPr lang="en-US" dirty="0" smtClean="0"/>
              <a:t>PCB</a:t>
            </a:r>
            <a:r>
              <a:rPr lang="he-IL" dirty="0" smtClean="0"/>
              <a:t> תוך שימוש בכלי קוד פתוח.</a:t>
            </a:r>
          </a:p>
          <a:p>
            <a:r>
              <a:rPr lang="he-IL" dirty="0" smtClean="0"/>
              <a:t>יצירת ממשק בין ה</a:t>
            </a:r>
            <a:r>
              <a:rPr lang="en-US" dirty="0" err="1" smtClean="0"/>
              <a:t>Daq</a:t>
            </a:r>
            <a:r>
              <a:rPr lang="he-IL" dirty="0" smtClean="0"/>
              <a:t> ל- </a:t>
            </a:r>
            <a:r>
              <a:rPr lang="en-US" dirty="0" err="1" smtClean="0"/>
              <a:t>Matlab</a:t>
            </a:r>
            <a:r>
              <a:rPr lang="he-IL" dirty="0" smtClean="0"/>
              <a:t>. </a:t>
            </a:r>
          </a:p>
          <a:p>
            <a:endParaRPr lang="he-IL" dirty="0"/>
          </a:p>
          <a:p>
            <a:pPr marL="0" indent="0">
              <a:buNone/>
            </a:pPr>
            <a:r>
              <a:rPr lang="he-IL" dirty="0" smtClean="0"/>
              <a:t>לביצוע:</a:t>
            </a:r>
          </a:p>
          <a:p>
            <a:r>
              <a:rPr lang="he-IL" dirty="0" smtClean="0"/>
              <a:t>השלמת אפליקציית ה- </a:t>
            </a:r>
            <a:r>
              <a:rPr lang="en-US" dirty="0" err="1" smtClean="0"/>
              <a:t>Matlab</a:t>
            </a:r>
            <a:r>
              <a:rPr lang="he-IL" dirty="0" smtClean="0"/>
              <a:t> לממשק משתמש ושליטה במערכת. </a:t>
            </a:r>
          </a:p>
          <a:p>
            <a:r>
              <a:rPr lang="he-IL" dirty="0" smtClean="0"/>
              <a:t>יישום רכיב </a:t>
            </a:r>
            <a:r>
              <a:rPr lang="en-US" dirty="0" smtClean="0"/>
              <a:t>failsafe</a:t>
            </a:r>
            <a:r>
              <a:rPr lang="he-IL" dirty="0" smtClean="0"/>
              <a:t> למניעת חימום ייתר של המערכת, בלתי תלוי בכשלים אפשריים בתכנת המערכת או בחומרה. </a:t>
            </a:r>
            <a:endParaRPr lang="he-IL" dirty="0"/>
          </a:p>
        </p:txBody>
      </p:sp>
    </p:spTree>
    <p:extLst>
      <p:ext uri="{BB962C8B-B14F-4D97-AF65-F5344CB8AC3E}">
        <p14:creationId xmlns:p14="http://schemas.microsoft.com/office/powerpoint/2010/main" val="2764512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0"/>
            <a:ext cx="10515600" cy="935945"/>
          </a:xfrm>
        </p:spPr>
        <p:txBody>
          <a:bodyPr>
            <a:normAutofit fontScale="90000"/>
          </a:bodyPr>
          <a:lstStyle/>
          <a:p>
            <a:pPr algn="ctr"/>
            <a:r>
              <a:rPr lang="he-IL" u="sng" dirty="0"/>
              <a:t>מערכת הניסוי בשלמותה בעת ביצוע וריפיקציה ללוח ה</a:t>
            </a:r>
            <a:r>
              <a:rPr lang="en-US" u="sng" dirty="0"/>
              <a:t>Lock In Detection</a:t>
            </a:r>
            <a:r>
              <a:rPr lang="he-IL" u="sng" dirty="0"/>
              <a:t> החדש בתוך המערכת הישנה</a:t>
            </a:r>
          </a:p>
        </p:txBody>
      </p:sp>
      <p:sp>
        <p:nvSpPr>
          <p:cNvPr id="5" name="מציין מיקום תוכן 4">
            <a:extLst>
              <a:ext uri="{FF2B5EF4-FFF2-40B4-BE49-F238E27FC236}">
                <a16:creationId xmlns:a16="http://schemas.microsoft.com/office/drawing/2014/main" id="{78EC314F-633E-4193-A393-55569937C321}"/>
              </a:ext>
            </a:extLst>
          </p:cNvPr>
          <p:cNvSpPr>
            <a:spLocks noGrp="1"/>
          </p:cNvSpPr>
          <p:nvPr>
            <p:ph idx="1"/>
          </p:nvPr>
        </p:nvSpPr>
        <p:spPr>
          <a:xfrm>
            <a:off x="458372" y="1389526"/>
            <a:ext cx="4200714" cy="5029199"/>
          </a:xfrm>
        </p:spPr>
        <p:txBody>
          <a:bodyPr>
            <a:normAutofit/>
          </a:bodyPr>
          <a:lstStyle/>
          <a:p>
            <a:r>
              <a:rPr lang="he-IL" dirty="0">
                <a:solidFill>
                  <a:srgbClr val="FF0000"/>
                </a:solidFill>
              </a:rPr>
              <a:t>פלטת חימום ומעמד המבחנה עם דגימת ה</a:t>
            </a:r>
            <a:r>
              <a:rPr lang="en-US" dirty="0">
                <a:solidFill>
                  <a:srgbClr val="FF0000"/>
                </a:solidFill>
              </a:rPr>
              <a:t>DNA</a:t>
            </a:r>
            <a:r>
              <a:rPr lang="he-IL" dirty="0">
                <a:solidFill>
                  <a:srgbClr val="FF0000"/>
                </a:solidFill>
              </a:rPr>
              <a:t>.</a:t>
            </a:r>
          </a:p>
          <a:p>
            <a:r>
              <a:rPr lang="he-IL" dirty="0">
                <a:solidFill>
                  <a:srgbClr val="7030A0"/>
                </a:solidFill>
              </a:rPr>
              <a:t>מעגלי העירור והפליטה האופטיים + סיבים אופטיים.</a:t>
            </a:r>
          </a:p>
          <a:p>
            <a:r>
              <a:rPr lang="he-IL" dirty="0">
                <a:solidFill>
                  <a:srgbClr val="00B0F0"/>
                </a:solidFill>
              </a:rPr>
              <a:t>אלקטרוניקה מיושמת על </a:t>
            </a:r>
            <a:r>
              <a:rPr lang="en-US" dirty="0">
                <a:solidFill>
                  <a:srgbClr val="00B0F0"/>
                </a:solidFill>
              </a:rPr>
              <a:t>PCB</a:t>
            </a:r>
            <a:r>
              <a:rPr lang="he-IL" dirty="0">
                <a:solidFill>
                  <a:srgbClr val="00B0F0"/>
                </a:solidFill>
              </a:rPr>
              <a:t>.</a:t>
            </a:r>
          </a:p>
          <a:p>
            <a:r>
              <a:rPr lang="en-US" dirty="0">
                <a:solidFill>
                  <a:schemeClr val="bg1">
                    <a:lumMod val="50000"/>
                  </a:schemeClr>
                </a:solidFill>
              </a:rPr>
              <a:t>NI USB-6211 Data Acquisition device</a:t>
            </a:r>
            <a:endParaRPr lang="he-IL" dirty="0">
              <a:solidFill>
                <a:schemeClr val="bg1">
                  <a:lumMod val="50000"/>
                </a:schemeClr>
              </a:solidFill>
            </a:endParaRPr>
          </a:p>
          <a:p>
            <a:r>
              <a:rPr lang="he-IL" dirty="0">
                <a:solidFill>
                  <a:schemeClr val="tx2">
                    <a:lumMod val="40000"/>
                    <a:lumOff val="60000"/>
                  </a:schemeClr>
                </a:solidFill>
              </a:rPr>
              <a:t>רכיבים נוספים: </a:t>
            </a:r>
            <a:r>
              <a:rPr lang="en-US" dirty="0">
                <a:solidFill>
                  <a:schemeClr val="tx2">
                    <a:lumMod val="40000"/>
                    <a:lumOff val="60000"/>
                  </a:schemeClr>
                </a:solidFill>
              </a:rPr>
              <a:t>scope</a:t>
            </a:r>
            <a:r>
              <a:rPr lang="he-IL" dirty="0">
                <a:solidFill>
                  <a:schemeClr val="tx2">
                    <a:lumMod val="40000"/>
                    <a:lumOff val="60000"/>
                  </a:schemeClr>
                </a:solidFill>
              </a:rPr>
              <a:t>, ספקי מתח, וולטמטר. </a:t>
            </a:r>
          </a:p>
          <a:p>
            <a:r>
              <a:rPr lang="he-IL" dirty="0"/>
              <a:t>מחשב</a:t>
            </a:r>
          </a:p>
        </p:txBody>
      </p:sp>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659086" y="1208314"/>
            <a:ext cx="7532914" cy="5649686"/>
          </a:xfrm>
          <a:prstGeom prst="rect">
            <a:avLst/>
          </a:prstGeom>
        </p:spPr>
      </p:pic>
      <p:sp>
        <p:nvSpPr>
          <p:cNvPr id="4" name="Rectangle 3"/>
          <p:cNvSpPr/>
          <p:nvPr/>
        </p:nvSpPr>
        <p:spPr>
          <a:xfrm>
            <a:off x="8173329" y="2504049"/>
            <a:ext cx="1111348" cy="12942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7869868" y="4248442"/>
            <a:ext cx="2723103" cy="1079695"/>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7943850" y="5412545"/>
            <a:ext cx="964406" cy="889781"/>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7029450" y="5412544"/>
            <a:ext cx="840418" cy="889781"/>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5153128" y="1389526"/>
            <a:ext cx="2249157" cy="3603388"/>
          </a:xfrm>
          <a:prstGeom prst="rect">
            <a:avLst/>
          </a:prstGeom>
          <a:noFill/>
          <a:ln w="571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0486483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4518"/>
            <a:ext cx="10515600" cy="790802"/>
          </a:xfrm>
        </p:spPr>
        <p:txBody>
          <a:bodyPr>
            <a:normAutofit/>
          </a:bodyPr>
          <a:lstStyle/>
          <a:p>
            <a:pPr algn="ctr"/>
            <a:r>
              <a:rPr lang="he-IL" u="sng" dirty="0" smtClean="0"/>
              <a:t>לקחים</a:t>
            </a:r>
            <a:endParaRPr lang="he-IL" u="sng" dirty="0"/>
          </a:p>
        </p:txBody>
      </p:sp>
      <p:sp>
        <p:nvSpPr>
          <p:cNvPr id="3" name="מציין מיקום תוכן 2">
            <a:extLst>
              <a:ext uri="{FF2B5EF4-FFF2-40B4-BE49-F238E27FC236}">
                <a16:creationId xmlns:a16="http://schemas.microsoft.com/office/drawing/2014/main" id="{614C062A-72C4-40B5-A9F0-045D537E29B8}"/>
              </a:ext>
            </a:extLst>
          </p:cNvPr>
          <p:cNvSpPr>
            <a:spLocks noGrp="1"/>
          </p:cNvSpPr>
          <p:nvPr>
            <p:ph idx="1"/>
          </p:nvPr>
        </p:nvSpPr>
        <p:spPr/>
        <p:txBody>
          <a:bodyPr/>
          <a:lstStyle/>
          <a:p>
            <a:pPr marL="0" indent="0">
              <a:buNone/>
            </a:pPr>
            <a:r>
              <a:rPr lang="he-IL" dirty="0" smtClean="0"/>
              <a:t>3 סוגים של תיקונים לאחר הייצור:</a:t>
            </a:r>
          </a:p>
          <a:p>
            <a:pPr marL="514350" indent="-514350">
              <a:buAutoNum type="arabicPeriod"/>
            </a:pPr>
            <a:r>
              <a:rPr lang="he-IL" dirty="0" smtClean="0"/>
              <a:t>טעויות ב</a:t>
            </a:r>
            <a:r>
              <a:rPr lang="en-US" dirty="0" smtClean="0"/>
              <a:t>layout</a:t>
            </a:r>
            <a:r>
              <a:rPr lang="he-IL" dirty="0" smtClean="0"/>
              <a:t> של ה</a:t>
            </a:r>
            <a:r>
              <a:rPr lang="en-US" dirty="0" smtClean="0"/>
              <a:t>PCB</a:t>
            </a:r>
            <a:r>
              <a:rPr lang="he-IL" dirty="0" smtClean="0"/>
              <a:t> שבדיקת ה</a:t>
            </a:r>
            <a:r>
              <a:rPr lang="en-US" dirty="0" smtClean="0"/>
              <a:t>DRC</a:t>
            </a:r>
            <a:r>
              <a:rPr lang="he-IL" dirty="0" smtClean="0"/>
              <a:t> היתה מגלה.</a:t>
            </a:r>
          </a:p>
          <a:p>
            <a:pPr marL="514350" indent="-514350">
              <a:buAutoNum type="arabicPeriod"/>
            </a:pPr>
            <a:r>
              <a:rPr lang="he-IL" dirty="0" smtClean="0"/>
              <a:t>טעויות התכנון המערכת שכלי הבדיקה האוטומטיים לא גילו.</a:t>
            </a:r>
          </a:p>
          <a:p>
            <a:pPr marL="971550" lvl="1" indent="-514350">
              <a:buAutoNum type="arabicPeriod"/>
            </a:pPr>
            <a:r>
              <a:rPr lang="he-IL" dirty="0" smtClean="0"/>
              <a:t>היינו צריכים להשתמש ב</a:t>
            </a:r>
            <a:r>
              <a:rPr lang="en-US" dirty="0" smtClean="0"/>
              <a:t>TO-18 footprint</a:t>
            </a:r>
            <a:r>
              <a:rPr lang="he-IL" dirty="0" smtClean="0"/>
              <a:t> עבור הטרנזיסטורים.</a:t>
            </a:r>
          </a:p>
          <a:p>
            <a:pPr marL="514350" indent="-514350">
              <a:buAutoNum type="arabicPeriod"/>
            </a:pPr>
            <a:r>
              <a:rPr lang="he-IL" dirty="0" smtClean="0"/>
              <a:t>שיפורים בתכנון:</a:t>
            </a:r>
          </a:p>
          <a:p>
            <a:pPr marL="971550" lvl="1" indent="-514350">
              <a:buAutoNum type="arabicPeriod"/>
            </a:pPr>
            <a:r>
              <a:rPr lang="he-IL" dirty="0" smtClean="0">
                <a:hlinkClick r:id="rId3" action="ppaction://hlinksldjump"/>
              </a:rPr>
              <a:t>מתג ידני </a:t>
            </a:r>
            <a:r>
              <a:rPr lang="he-IL" dirty="0" smtClean="0"/>
              <a:t>לשליטה ב- </a:t>
            </a:r>
            <a:r>
              <a:rPr lang="en-US" dirty="0" smtClean="0"/>
              <a:t>LED enable</a:t>
            </a:r>
            <a:r>
              <a:rPr lang="he-IL" dirty="0" smtClean="0"/>
              <a:t>.</a:t>
            </a:r>
          </a:p>
          <a:p>
            <a:pPr marL="971550" lvl="1" indent="-514350">
              <a:buAutoNum type="arabicPeriod"/>
            </a:pPr>
            <a:r>
              <a:rPr lang="he-IL" dirty="0" smtClean="0">
                <a:hlinkClick r:id="rId4" action="ppaction://hlinksldjump"/>
              </a:rPr>
              <a:t>שימוש ב</a:t>
            </a:r>
            <a:r>
              <a:rPr lang="en-US" dirty="0" smtClean="0">
                <a:hlinkClick r:id="rId4" action="ppaction://hlinksldjump"/>
              </a:rPr>
              <a:t>DIP-8 mini switches</a:t>
            </a:r>
            <a:r>
              <a:rPr lang="en-US" dirty="0">
                <a:hlinkClick r:id="rId4" action="ppaction://hlinksldjump"/>
              </a:rPr>
              <a:t> </a:t>
            </a:r>
            <a:r>
              <a:rPr lang="en-US" dirty="0" smtClean="0">
                <a:hlinkClick r:id="rId4" action="ppaction://hlinksldjump"/>
              </a:rPr>
              <a:t>–</a:t>
            </a:r>
            <a:r>
              <a:rPr lang="he-IL" dirty="0" smtClean="0">
                <a:hlinkClick r:id="rId4" action="ppaction://hlinksldjump"/>
              </a:rPr>
              <a:t> </a:t>
            </a:r>
            <a:r>
              <a:rPr lang="he-IL" dirty="0" smtClean="0"/>
              <a:t>כדי לבחור את ההגבר במעגל. </a:t>
            </a:r>
            <a:endParaRPr lang="he-IL" dirty="0"/>
          </a:p>
        </p:txBody>
      </p:sp>
    </p:spTree>
    <p:extLst>
      <p:ext uri="{BB962C8B-B14F-4D97-AF65-F5344CB8AC3E}">
        <p14:creationId xmlns:p14="http://schemas.microsoft.com/office/powerpoint/2010/main" val="36967623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
            <a:ext cx="10515600" cy="718231"/>
          </a:xfrm>
        </p:spPr>
        <p:txBody>
          <a:bodyPr>
            <a:normAutofit/>
          </a:bodyPr>
          <a:lstStyle/>
          <a:p>
            <a:pPr algn="ctr"/>
            <a:r>
              <a:rPr lang="he-IL" u="sng" dirty="0"/>
              <a:t>הוספת מתג ל </a:t>
            </a:r>
            <a:r>
              <a:rPr lang="en-US" u="sng" dirty="0"/>
              <a:t>led enable</a:t>
            </a:r>
            <a:r>
              <a:rPr lang="he-IL" u="sng" dirty="0"/>
              <a:t> עם מעגל </a:t>
            </a:r>
            <a:r>
              <a:rPr lang="en-US" u="sng" dirty="0"/>
              <a:t>Pull Up</a:t>
            </a:r>
            <a:r>
              <a:rPr lang="he-IL" u="sng" dirty="0"/>
              <a:t> ונגד</a:t>
            </a:r>
          </a:p>
        </p:txBody>
      </p:sp>
      <p:pic>
        <p:nvPicPr>
          <p:cNvPr id="5" name="גרפיקה 2" descr="בקתה">
            <a:hlinkClick r:id="rId2" action="ppaction://hlinksldjump"/>
            <a:extLst>
              <a:ext uri="{FF2B5EF4-FFF2-40B4-BE49-F238E27FC236}">
                <a16:creationId xmlns:a16="http://schemas.microsoft.com/office/drawing/2014/main" id="{88EF3D03-744B-4505-BDC6-4A35ED16B78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0" y="5883812"/>
            <a:ext cx="914400" cy="914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8206" y="1904416"/>
            <a:ext cx="5135587" cy="2793210"/>
          </a:xfrm>
          <a:prstGeom prst="rect">
            <a:avLst/>
          </a:prstGeom>
        </p:spPr>
      </p:pic>
      <p:sp>
        <p:nvSpPr>
          <p:cNvPr id="8" name="Rectangle 7"/>
          <p:cNvSpPr/>
          <p:nvPr/>
        </p:nvSpPr>
        <p:spPr>
          <a:xfrm>
            <a:off x="3868615" y="4178105"/>
            <a:ext cx="1659988" cy="703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4865077" y="4668507"/>
            <a:ext cx="1659988" cy="703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6601484" y="4244508"/>
            <a:ext cx="1659988" cy="703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81021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
            <a:ext cx="10515600" cy="718231"/>
          </a:xfrm>
        </p:spPr>
        <p:txBody>
          <a:bodyPr>
            <a:normAutofit/>
          </a:bodyPr>
          <a:lstStyle/>
          <a:p>
            <a:pPr algn="ctr"/>
            <a:r>
              <a:rPr lang="en-US" u="sng" dirty="0"/>
              <a:t>deep 8 package</a:t>
            </a:r>
            <a:r>
              <a:rPr lang="he-IL" u="sng" dirty="0"/>
              <a:t> במקום ה</a:t>
            </a:r>
            <a:r>
              <a:rPr lang="en-US" u="sng" dirty="0"/>
              <a:t>jumpers</a:t>
            </a:r>
            <a:endParaRPr lang="he-IL" u="sng"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4340"/>
          <a:stretch/>
        </p:blipFill>
        <p:spPr>
          <a:xfrm>
            <a:off x="7625027" y="718230"/>
            <a:ext cx="3305571" cy="572760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1927" b="44391"/>
          <a:stretch/>
        </p:blipFill>
        <p:spPr>
          <a:xfrm>
            <a:off x="838199" y="1129958"/>
            <a:ext cx="3827429" cy="4919150"/>
          </a:xfrm>
          <a:prstGeom prst="rect">
            <a:avLst/>
          </a:prstGeom>
        </p:spPr>
      </p:pic>
      <p:sp>
        <p:nvSpPr>
          <p:cNvPr id="3" name="Rectangle 2"/>
          <p:cNvSpPr/>
          <p:nvPr/>
        </p:nvSpPr>
        <p:spPr>
          <a:xfrm>
            <a:off x="7216726" y="6274191"/>
            <a:ext cx="3010486" cy="36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ight Arrow 5"/>
          <p:cNvSpPr/>
          <p:nvPr/>
        </p:nvSpPr>
        <p:spPr>
          <a:xfrm>
            <a:off x="5106572" y="3446585"/>
            <a:ext cx="2110154" cy="872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Oval 6"/>
          <p:cNvSpPr/>
          <p:nvPr/>
        </p:nvSpPr>
        <p:spPr>
          <a:xfrm>
            <a:off x="8314005" y="928468"/>
            <a:ext cx="1420836" cy="213867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Oval 8"/>
          <p:cNvSpPr/>
          <p:nvPr/>
        </p:nvSpPr>
        <p:spPr>
          <a:xfrm>
            <a:off x="7856976" y="4250786"/>
            <a:ext cx="1420836" cy="77176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גרפיקה 2" descr="בקתה">
            <a:hlinkClick r:id="rId4" action="ppaction://hlinksldjump"/>
            <a:extLst>
              <a:ext uri="{FF2B5EF4-FFF2-40B4-BE49-F238E27FC236}">
                <a16:creationId xmlns:a16="http://schemas.microsoft.com/office/drawing/2014/main" id="{88EF3D03-744B-4505-BDC6-4A35ED16B782}"/>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0" y="5883812"/>
            <a:ext cx="914400" cy="914400"/>
          </a:xfrm>
          <a:prstGeom prst="rect">
            <a:avLst/>
          </a:prstGeom>
        </p:spPr>
      </p:pic>
    </p:spTree>
    <p:extLst>
      <p:ext uri="{BB962C8B-B14F-4D97-AF65-F5344CB8AC3E}">
        <p14:creationId xmlns:p14="http://schemas.microsoft.com/office/powerpoint/2010/main" val="129867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
            <a:ext cx="10515600" cy="718231"/>
          </a:xfrm>
        </p:spPr>
        <p:txBody>
          <a:bodyPr>
            <a:normAutofit/>
          </a:bodyPr>
          <a:lstStyle/>
          <a:p>
            <a:pPr algn="ctr"/>
            <a:r>
              <a:rPr lang="he-IL" u="sng" dirty="0"/>
              <a:t>סיכום שלבי הפרויקט</a:t>
            </a:r>
          </a:p>
        </p:txBody>
      </p:sp>
      <p:sp>
        <p:nvSpPr>
          <p:cNvPr id="3" name="מציין מיקום תוכן 2">
            <a:extLst>
              <a:ext uri="{FF2B5EF4-FFF2-40B4-BE49-F238E27FC236}">
                <a16:creationId xmlns:a16="http://schemas.microsoft.com/office/drawing/2014/main" id="{614C062A-72C4-40B5-A9F0-045D537E29B8}"/>
              </a:ext>
            </a:extLst>
          </p:cNvPr>
          <p:cNvSpPr>
            <a:spLocks noGrp="1"/>
          </p:cNvSpPr>
          <p:nvPr>
            <p:ph idx="1"/>
          </p:nvPr>
        </p:nvSpPr>
        <p:spPr>
          <a:xfrm>
            <a:off x="838200" y="1825625"/>
            <a:ext cx="10515600" cy="4836432"/>
          </a:xfrm>
        </p:spPr>
        <p:txBody>
          <a:bodyPr>
            <a:normAutofit lnSpcReduction="10000"/>
          </a:bodyPr>
          <a:lstStyle/>
          <a:p>
            <a:r>
              <a:rPr lang="he-IL" dirty="0"/>
              <a:t>בניית מעגלי האבטיפוס הפיזיים</a:t>
            </a:r>
          </a:p>
          <a:p>
            <a:r>
              <a:rPr lang="he-IL" dirty="0"/>
              <a:t>בדיקת מעגלי האבטיפוס הפיזיים.</a:t>
            </a:r>
          </a:p>
          <a:p>
            <a:r>
              <a:rPr lang="he-IL" dirty="0"/>
              <a:t>שליחת ה</a:t>
            </a:r>
            <a:r>
              <a:rPr lang="en-US" dirty="0"/>
              <a:t>Layout-</a:t>
            </a:r>
            <a:r>
              <a:rPr lang="he-IL" dirty="0"/>
              <a:t> לייצור </a:t>
            </a:r>
            <a:r>
              <a:rPr lang="en-US" dirty="0"/>
              <a:t>PCB</a:t>
            </a:r>
            <a:r>
              <a:rPr lang="he-IL" dirty="0"/>
              <a:t>.</a:t>
            </a:r>
          </a:p>
          <a:p>
            <a:r>
              <a:rPr lang="he-IL" dirty="0"/>
              <a:t>קבלת כרטיסי ה</a:t>
            </a:r>
            <a:r>
              <a:rPr lang="en-US" dirty="0"/>
              <a:t>PCB</a:t>
            </a:r>
            <a:r>
              <a:rPr lang="he-IL" dirty="0"/>
              <a:t> לאחר הייצור.</a:t>
            </a:r>
          </a:p>
          <a:p>
            <a:r>
              <a:rPr lang="he-IL" dirty="0"/>
              <a:t>הרכבת המעגלים.</a:t>
            </a:r>
          </a:p>
          <a:p>
            <a:r>
              <a:rPr lang="he-IL" dirty="0"/>
              <a:t>בדיקת הכרטיסים.</a:t>
            </a:r>
          </a:p>
          <a:p>
            <a:r>
              <a:rPr lang="he-IL" dirty="0"/>
              <a:t>סיום בניית ממשק ה</a:t>
            </a:r>
            <a:r>
              <a:rPr lang="en-US" dirty="0"/>
              <a:t>MATLAB-</a:t>
            </a:r>
            <a:r>
              <a:rPr lang="he-IL" dirty="0"/>
              <a:t>.</a:t>
            </a:r>
          </a:p>
          <a:p>
            <a:r>
              <a:rPr lang="he-IL" dirty="0"/>
              <a:t>בניית המערכת בשלמותה.</a:t>
            </a:r>
          </a:p>
          <a:p>
            <a:r>
              <a:rPr lang="he-IL" dirty="0"/>
              <a:t>בניית רכיב </a:t>
            </a:r>
            <a:r>
              <a:rPr lang="en-US" dirty="0"/>
              <a:t>Fail Safe</a:t>
            </a:r>
            <a:r>
              <a:rPr lang="he-IL" dirty="0"/>
              <a:t> עצמאי שלא תלוי במחשב או בשאר רכיבי המערכת.</a:t>
            </a:r>
          </a:p>
          <a:p>
            <a:r>
              <a:rPr lang="he-IL" dirty="0"/>
              <a:t>סיום ספר פרויקט.</a:t>
            </a:r>
          </a:p>
          <a:p>
            <a:endParaRPr lang="he-IL" dirty="0"/>
          </a:p>
        </p:txBody>
      </p:sp>
      <p:pic>
        <p:nvPicPr>
          <p:cNvPr id="5" name="Picture 4" descr="File:Black check.svg - Wikimedia Commons"/>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353800" y="1658711"/>
            <a:ext cx="446314" cy="446314"/>
          </a:xfrm>
          <a:prstGeom prst="rect">
            <a:avLst/>
          </a:prstGeom>
          <a:effectLst>
            <a:glow rad="228600">
              <a:schemeClr val="accent4">
                <a:satMod val="175000"/>
                <a:alpha val="40000"/>
              </a:schemeClr>
            </a:glow>
          </a:effectLst>
        </p:spPr>
      </p:pic>
      <p:pic>
        <p:nvPicPr>
          <p:cNvPr id="8" name="Picture 7" descr="File:Black check.svg - Wikimedia Commons"/>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353800" y="2105025"/>
            <a:ext cx="446314" cy="446314"/>
          </a:xfrm>
          <a:prstGeom prst="rect">
            <a:avLst/>
          </a:prstGeom>
          <a:effectLst>
            <a:glow rad="228600">
              <a:schemeClr val="accent4">
                <a:satMod val="175000"/>
                <a:alpha val="40000"/>
              </a:schemeClr>
            </a:glow>
          </a:effectLst>
        </p:spPr>
      </p:pic>
      <p:pic>
        <p:nvPicPr>
          <p:cNvPr id="9" name="Picture 8" descr="File:Black check.svg - Wikimedia Commons"/>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353800" y="2610531"/>
            <a:ext cx="446314" cy="446314"/>
          </a:xfrm>
          <a:prstGeom prst="rect">
            <a:avLst/>
          </a:prstGeom>
          <a:effectLst>
            <a:glow rad="228600">
              <a:schemeClr val="accent4">
                <a:satMod val="175000"/>
                <a:alpha val="40000"/>
              </a:schemeClr>
            </a:glow>
          </a:effectLst>
        </p:spPr>
      </p:pic>
      <p:pic>
        <p:nvPicPr>
          <p:cNvPr id="10" name="Picture 9" descr="File:Black check.svg - Wikimedia Commons"/>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353800" y="3051176"/>
            <a:ext cx="446314" cy="446314"/>
          </a:xfrm>
          <a:prstGeom prst="rect">
            <a:avLst/>
          </a:prstGeom>
          <a:effectLst>
            <a:glow rad="228600">
              <a:schemeClr val="accent4">
                <a:satMod val="175000"/>
                <a:alpha val="40000"/>
              </a:schemeClr>
            </a:glow>
          </a:effectLst>
        </p:spPr>
      </p:pic>
      <p:pic>
        <p:nvPicPr>
          <p:cNvPr id="11" name="Picture 10" descr="File:Black check.svg - Wikimedia Commons"/>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353800" y="3540580"/>
            <a:ext cx="446314" cy="446314"/>
          </a:xfrm>
          <a:prstGeom prst="rect">
            <a:avLst/>
          </a:prstGeom>
          <a:effectLst>
            <a:glow rad="228600">
              <a:schemeClr val="accent4">
                <a:satMod val="175000"/>
                <a:alpha val="40000"/>
              </a:schemeClr>
            </a:glow>
          </a:effectLst>
        </p:spPr>
      </p:pic>
      <p:pic>
        <p:nvPicPr>
          <p:cNvPr id="12" name="Picture 11" descr="File:Black check.svg - Wikimedia Commons"/>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353800" y="3986894"/>
            <a:ext cx="446314" cy="446314"/>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31591590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54436" y="2314193"/>
            <a:ext cx="9312166" cy="1569660"/>
          </a:xfrm>
          <a:prstGeom prst="rect">
            <a:avLst/>
          </a:prstGeom>
          <a:noFill/>
        </p:spPr>
        <p:txBody>
          <a:bodyPr wrap="none" lIns="91440" tIns="45720" rIns="91440" bIns="45720">
            <a:spAutoFit/>
          </a:bodyPr>
          <a:lstStyle/>
          <a:p>
            <a:pPr algn="ctr"/>
            <a:r>
              <a:rPr lang="he-IL" sz="9600" b="0" cap="none" spc="0" dirty="0" smtClean="0">
                <a:ln w="0"/>
                <a:solidFill>
                  <a:schemeClr val="accent1"/>
                </a:solidFill>
                <a:effectLst>
                  <a:outerShdw blurRad="38100" dist="25400" dir="5400000" algn="ctr" rotWithShape="0">
                    <a:srgbClr val="6E747A">
                      <a:alpha val="43000"/>
                    </a:srgbClr>
                  </a:outerShdw>
                </a:effectLst>
              </a:rPr>
              <a:t>תודה על ההקשבה!</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411761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D9D78C-923D-4748-902A-CF4F0A458C8A}"/>
              </a:ext>
            </a:extLst>
          </p:cNvPr>
          <p:cNvSpPr>
            <a:spLocks noGrp="1"/>
          </p:cNvSpPr>
          <p:nvPr>
            <p:ph type="title"/>
          </p:nvPr>
        </p:nvSpPr>
        <p:spPr>
          <a:xfrm>
            <a:off x="899746" y="9100"/>
            <a:ext cx="10515600" cy="912331"/>
          </a:xfrm>
        </p:spPr>
        <p:txBody>
          <a:bodyPr/>
          <a:lstStyle/>
          <a:p>
            <a:pPr algn="ctr"/>
            <a:r>
              <a:rPr lang="he-IL" u="sng" dirty="0"/>
              <a:t>המסה ואיחוי של </a:t>
            </a:r>
            <a:r>
              <a:rPr lang="en-US" u="sng" dirty="0"/>
              <a:t>DNA</a:t>
            </a:r>
            <a:r>
              <a:rPr lang="he-IL" u="sng" dirty="0"/>
              <a:t> (</a:t>
            </a:r>
            <a:r>
              <a:rPr lang="en-US" u="sng" dirty="0"/>
              <a:t>Melting and Annealing</a:t>
            </a:r>
            <a:r>
              <a:rPr lang="he-IL" u="sng" dirty="0"/>
              <a:t>)</a:t>
            </a:r>
          </a:p>
        </p:txBody>
      </p:sp>
      <p:pic>
        <p:nvPicPr>
          <p:cNvPr id="7" name="מציין מיקום תוכן 6" descr="תמונה שמכילה טקסט, מפה&#10;&#10;התיאור נוצר באופן אוטומטי">
            <a:extLst>
              <a:ext uri="{FF2B5EF4-FFF2-40B4-BE49-F238E27FC236}">
                <a16:creationId xmlns:a16="http://schemas.microsoft.com/office/drawing/2014/main" id="{97E4B4D5-9CC2-467E-A00E-CB2597B31F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6369" y="1489899"/>
            <a:ext cx="9840937" cy="3878202"/>
          </a:xfrm>
        </p:spPr>
      </p:pic>
      <p:sp>
        <p:nvSpPr>
          <p:cNvPr id="8" name="תיבת טקסט 7">
            <a:extLst>
              <a:ext uri="{FF2B5EF4-FFF2-40B4-BE49-F238E27FC236}">
                <a16:creationId xmlns:a16="http://schemas.microsoft.com/office/drawing/2014/main" id="{38D5F2CA-5C77-4AD0-8F6D-9C193A30CF67}"/>
              </a:ext>
            </a:extLst>
          </p:cNvPr>
          <p:cNvSpPr txBox="1"/>
          <p:nvPr/>
        </p:nvSpPr>
        <p:spPr>
          <a:xfrm>
            <a:off x="961293" y="5710311"/>
            <a:ext cx="10392507" cy="369332"/>
          </a:xfrm>
          <a:prstGeom prst="rect">
            <a:avLst/>
          </a:prstGeom>
          <a:noFill/>
        </p:spPr>
        <p:txBody>
          <a:bodyPr wrap="square" rtlCol="1">
            <a:spAutoFit/>
          </a:bodyPr>
          <a:lstStyle/>
          <a:p>
            <a:r>
              <a:rPr lang="en-US" dirty="0"/>
              <a:t>https://www.majordifferences.com/2013/02/difference-between-denaturation-and.html</a:t>
            </a:r>
            <a:endParaRPr lang="he-IL" dirty="0"/>
          </a:p>
        </p:txBody>
      </p:sp>
    </p:spTree>
    <p:extLst>
      <p:ext uri="{BB962C8B-B14F-4D97-AF65-F5344CB8AC3E}">
        <p14:creationId xmlns:p14="http://schemas.microsoft.com/office/powerpoint/2010/main" val="3061576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EEA05E-3A01-41B0-9407-BE76CC361799}"/>
              </a:ext>
            </a:extLst>
          </p:cNvPr>
          <p:cNvSpPr>
            <a:spLocks noGrp="1"/>
          </p:cNvSpPr>
          <p:nvPr>
            <p:ph type="title"/>
          </p:nvPr>
        </p:nvSpPr>
        <p:spPr>
          <a:xfrm>
            <a:off x="838200" y="0"/>
            <a:ext cx="10515600" cy="753586"/>
          </a:xfrm>
        </p:spPr>
        <p:txBody>
          <a:bodyPr>
            <a:normAutofit/>
          </a:bodyPr>
          <a:lstStyle/>
          <a:p>
            <a:pPr algn="ctr"/>
            <a:r>
              <a:rPr lang="he-IL" u="sng" dirty="0"/>
              <a:t>מה משפיע על טמפ' ההתכה?</a:t>
            </a:r>
          </a:p>
        </p:txBody>
      </p:sp>
      <p:sp>
        <p:nvSpPr>
          <p:cNvPr id="3" name="מציין מיקום תוכן 2">
            <a:extLst>
              <a:ext uri="{FF2B5EF4-FFF2-40B4-BE49-F238E27FC236}">
                <a16:creationId xmlns:a16="http://schemas.microsoft.com/office/drawing/2014/main" id="{876EEFFE-085A-4115-AAC4-968ED3E37D21}"/>
              </a:ext>
            </a:extLst>
          </p:cNvPr>
          <p:cNvSpPr>
            <a:spLocks noGrp="1"/>
          </p:cNvSpPr>
          <p:nvPr>
            <p:ph idx="1"/>
          </p:nvPr>
        </p:nvSpPr>
        <p:spPr>
          <a:xfrm>
            <a:off x="1165168" y="1027906"/>
            <a:ext cx="10515600" cy="5747268"/>
          </a:xfrm>
        </p:spPr>
        <p:txBody>
          <a:bodyPr>
            <a:normAutofit lnSpcReduction="10000"/>
          </a:bodyPr>
          <a:lstStyle/>
          <a:p>
            <a:pPr lvl="0"/>
            <a:r>
              <a:rPr lang="he-IL" dirty="0"/>
              <a:t>אורך הגדיל.</a:t>
            </a:r>
          </a:p>
          <a:p>
            <a:pPr lvl="0"/>
            <a:r>
              <a:rPr lang="he-IL" dirty="0"/>
              <a:t>ככל שכמות הזוגות </a:t>
            </a:r>
            <a:r>
              <a:rPr lang="en-US" dirty="0"/>
              <a:t>C-G</a:t>
            </a:r>
            <a:r>
              <a:rPr lang="he-IL" dirty="0"/>
              <a:t> גבוהה יותר מכמות זוגות </a:t>
            </a:r>
            <a:r>
              <a:rPr lang="en-US" dirty="0"/>
              <a:t>A</a:t>
            </a:r>
            <a:r>
              <a:rPr lang="he-IL" dirty="0"/>
              <a:t>-</a:t>
            </a:r>
            <a:r>
              <a:rPr lang="en-US" dirty="0"/>
              <a:t>T</a:t>
            </a:r>
            <a:r>
              <a:rPr lang="he-IL" dirty="0"/>
              <a:t> כך כמות קשרי המימן ליח' אורך עולה ולכן טמפרטורת ההתכה של ה</a:t>
            </a:r>
            <a:r>
              <a:rPr lang="en-US" dirty="0"/>
              <a:t>DNA</a:t>
            </a:r>
            <a:r>
              <a:rPr lang="he-IL" dirty="0"/>
              <a:t> גבוהה יותר.</a:t>
            </a:r>
          </a:p>
          <a:p>
            <a:pPr marL="0" lvl="0" indent="0">
              <a:buNone/>
            </a:pPr>
            <a:endParaRPr lang="he-IL" dirty="0"/>
          </a:p>
          <a:p>
            <a:pPr marL="0" lvl="0" indent="0">
              <a:buNone/>
            </a:pPr>
            <a:endParaRPr lang="he-IL" dirty="0"/>
          </a:p>
          <a:p>
            <a:pPr marL="0" lvl="0" indent="0">
              <a:buNone/>
            </a:pPr>
            <a:endParaRPr lang="he-IL" dirty="0"/>
          </a:p>
          <a:p>
            <a:pPr marL="0" lvl="0" indent="0">
              <a:buNone/>
            </a:pPr>
            <a:endParaRPr lang="he-IL" dirty="0"/>
          </a:p>
          <a:p>
            <a:pPr marL="0" lvl="0" indent="0">
              <a:buNone/>
            </a:pPr>
            <a:endParaRPr lang="he-IL" dirty="0"/>
          </a:p>
          <a:p>
            <a:pPr marL="0" lvl="0" indent="0">
              <a:buNone/>
            </a:pPr>
            <a:endParaRPr lang="he-IL" dirty="0"/>
          </a:p>
          <a:p>
            <a:pPr marL="0" lvl="0" indent="0">
              <a:buNone/>
            </a:pPr>
            <a:r>
              <a:rPr lang="en-US" dirty="0"/>
              <a:t>https://en.wikipedia.org/wiki/GC-content</a:t>
            </a:r>
            <a:endParaRPr lang="he-IL" dirty="0"/>
          </a:p>
          <a:p>
            <a:pPr lvl="0"/>
            <a:r>
              <a:rPr lang="he-IL" dirty="0"/>
              <a:t>אם הרצפים בשני הגדילים אינם משלימים במדויק אחד את השני אזי טמפרטורת ההתכה יורדת. </a:t>
            </a:r>
            <a:endParaRPr lang="en-US" dirty="0"/>
          </a:p>
        </p:txBody>
      </p:sp>
      <p:pic>
        <p:nvPicPr>
          <p:cNvPr id="8" name="תמונה 7">
            <a:extLst>
              <a:ext uri="{FF2B5EF4-FFF2-40B4-BE49-F238E27FC236}">
                <a16:creationId xmlns:a16="http://schemas.microsoft.com/office/drawing/2014/main" id="{A926EDA1-CEC4-4B61-B41A-DDDA1B396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644" y="2240279"/>
            <a:ext cx="5260945" cy="2880367"/>
          </a:xfrm>
          <a:prstGeom prst="rect">
            <a:avLst/>
          </a:prstGeom>
        </p:spPr>
      </p:pic>
    </p:spTree>
    <p:extLst>
      <p:ext uri="{BB962C8B-B14F-4D97-AF65-F5344CB8AC3E}">
        <p14:creationId xmlns:p14="http://schemas.microsoft.com/office/powerpoint/2010/main" val="626311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916E80-C551-4683-9CAE-0315333F92B6}"/>
              </a:ext>
            </a:extLst>
          </p:cNvPr>
          <p:cNvSpPr>
            <a:spLocks noGrp="1"/>
          </p:cNvSpPr>
          <p:nvPr>
            <p:ph type="title"/>
          </p:nvPr>
        </p:nvSpPr>
        <p:spPr>
          <a:xfrm>
            <a:off x="838200" y="1"/>
            <a:ext cx="10515600" cy="843240"/>
          </a:xfrm>
        </p:spPr>
        <p:txBody>
          <a:bodyPr/>
          <a:lstStyle/>
          <a:p>
            <a:pPr algn="ctr"/>
            <a:r>
              <a:rPr lang="he-IL" u="sng" dirty="0" err="1"/>
              <a:t>פלורסנציה</a:t>
            </a:r>
            <a:r>
              <a:rPr lang="he-IL" u="sng" dirty="0"/>
              <a:t> - </a:t>
            </a:r>
            <a:r>
              <a:rPr lang="en-US" b="1" u="sng" dirty="0"/>
              <a:t>SYBR Green I</a:t>
            </a:r>
            <a:r>
              <a:rPr lang="en-US" u="sng" dirty="0"/>
              <a:t> (</a:t>
            </a:r>
            <a:r>
              <a:rPr lang="en-US" b="1" u="sng" dirty="0"/>
              <a:t>SG</a:t>
            </a:r>
            <a:r>
              <a:rPr lang="en-US" u="sng" dirty="0"/>
              <a:t>)</a:t>
            </a:r>
            <a:r>
              <a:rPr lang="he-IL" u="sng" dirty="0"/>
              <a:t> </a:t>
            </a:r>
          </a:p>
        </p:txBody>
      </p:sp>
      <p:pic>
        <p:nvPicPr>
          <p:cNvPr id="5" name="תמונה 4" descr="תמונה שמכילה מים, איש, כדור, אחזקה&#10;&#10;התיאור נוצר באופן אוטומטי">
            <a:extLst>
              <a:ext uri="{FF2B5EF4-FFF2-40B4-BE49-F238E27FC236}">
                <a16:creationId xmlns:a16="http://schemas.microsoft.com/office/drawing/2014/main" id="{42D1EA42-CD69-4BBB-9FCA-2DBBF5FA3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320" y="2473022"/>
            <a:ext cx="6657763" cy="3991325"/>
          </a:xfrm>
          <a:prstGeom prst="rect">
            <a:avLst/>
          </a:prstGeom>
        </p:spPr>
      </p:pic>
      <p:sp>
        <p:nvSpPr>
          <p:cNvPr id="6" name="תיבת טקסט 5">
            <a:extLst>
              <a:ext uri="{FF2B5EF4-FFF2-40B4-BE49-F238E27FC236}">
                <a16:creationId xmlns:a16="http://schemas.microsoft.com/office/drawing/2014/main" id="{004E7228-80CC-4E8A-95A9-E4AC23F4CB95}"/>
              </a:ext>
            </a:extLst>
          </p:cNvPr>
          <p:cNvSpPr txBox="1"/>
          <p:nvPr/>
        </p:nvSpPr>
        <p:spPr>
          <a:xfrm>
            <a:off x="350520" y="6279681"/>
            <a:ext cx="4495800" cy="369332"/>
          </a:xfrm>
          <a:prstGeom prst="rect">
            <a:avLst/>
          </a:prstGeom>
          <a:noFill/>
        </p:spPr>
        <p:txBody>
          <a:bodyPr wrap="square" rtlCol="1">
            <a:spAutoFit/>
          </a:bodyPr>
          <a:lstStyle/>
          <a:p>
            <a:r>
              <a:rPr lang="en-US" dirty="0"/>
              <a:t>https://en.wikipedia.org/wiki/SYBR_Green_I</a:t>
            </a:r>
            <a:endParaRPr lang="he-IL" dirty="0"/>
          </a:p>
        </p:txBody>
      </p:sp>
      <p:sp>
        <p:nvSpPr>
          <p:cNvPr id="3" name="תיבת טקסט 2">
            <a:extLst>
              <a:ext uri="{FF2B5EF4-FFF2-40B4-BE49-F238E27FC236}">
                <a16:creationId xmlns:a16="http://schemas.microsoft.com/office/drawing/2014/main" id="{8E5F3416-4F7A-4D51-8B87-8B0491ACBAD6}"/>
              </a:ext>
            </a:extLst>
          </p:cNvPr>
          <p:cNvSpPr txBox="1"/>
          <p:nvPr/>
        </p:nvSpPr>
        <p:spPr>
          <a:xfrm>
            <a:off x="655320" y="1027906"/>
            <a:ext cx="11079480" cy="1231106"/>
          </a:xfrm>
          <a:prstGeom prst="rect">
            <a:avLst/>
          </a:prstGeom>
          <a:noFill/>
        </p:spPr>
        <p:txBody>
          <a:bodyPr wrap="square" rtlCol="1">
            <a:spAutoFit/>
          </a:bodyPr>
          <a:lstStyle/>
          <a:p>
            <a:r>
              <a:rPr lang="he-IL" sz="2800" dirty="0"/>
              <a:t>בעת התפצלות ה</a:t>
            </a:r>
            <a:r>
              <a:rPr lang="en-US" sz="2800" dirty="0"/>
              <a:t>DNA</a:t>
            </a:r>
            <a:r>
              <a:rPr lang="he-IL" sz="2800" dirty="0"/>
              <a:t> הדו גדילי לחד גדילי בטמפרטורה גבוהה, ניתן לזהות את ההתפרדות ע"י </a:t>
            </a:r>
            <a:r>
              <a:rPr lang="he-IL" sz="2800" dirty="0" err="1"/>
              <a:t>פלורנסציה</a:t>
            </a:r>
            <a:r>
              <a:rPr lang="he-IL" sz="2800" dirty="0"/>
              <a:t> (מדידת אורך גל). </a:t>
            </a:r>
            <a:endParaRPr lang="en-US" sz="2800" dirty="0"/>
          </a:p>
          <a:p>
            <a:endParaRPr lang="he-IL" dirty="0"/>
          </a:p>
        </p:txBody>
      </p:sp>
    </p:spTree>
    <p:extLst>
      <p:ext uri="{BB962C8B-B14F-4D97-AF65-F5344CB8AC3E}">
        <p14:creationId xmlns:p14="http://schemas.microsoft.com/office/powerpoint/2010/main" val="1465959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D8C9967-F133-4E86-919A-54464673FD1E}"/>
              </a:ext>
            </a:extLst>
          </p:cNvPr>
          <p:cNvSpPr>
            <a:spLocks noGrp="1"/>
          </p:cNvSpPr>
          <p:nvPr>
            <p:ph type="title"/>
          </p:nvPr>
        </p:nvSpPr>
        <p:spPr>
          <a:xfrm>
            <a:off x="838200" y="0"/>
            <a:ext cx="10515600" cy="1325563"/>
          </a:xfrm>
        </p:spPr>
        <p:txBody>
          <a:bodyPr/>
          <a:lstStyle/>
          <a:p>
            <a:pPr algn="ctr"/>
            <a:r>
              <a:rPr lang="hi-IN" u="sng" dirty="0"/>
              <a:t>עקרון הגילוי עם </a:t>
            </a:r>
            <a:r>
              <a:rPr lang="en-US" u="sng" dirty="0"/>
              <a:t>SYBR-Green</a:t>
            </a:r>
            <a:r>
              <a:rPr lang="en-US" dirty="0"/>
              <a:t/>
            </a:r>
            <a:br>
              <a:rPr lang="en-US" dirty="0"/>
            </a:br>
            <a:endParaRPr lang="he-IL" dirty="0"/>
          </a:p>
        </p:txBody>
      </p:sp>
      <p:pic>
        <p:nvPicPr>
          <p:cNvPr id="6" name="תמונה 5">
            <a:extLst>
              <a:ext uri="{FF2B5EF4-FFF2-40B4-BE49-F238E27FC236}">
                <a16:creationId xmlns:a16="http://schemas.microsoft.com/office/drawing/2014/main" id="{8638ADE3-F600-4949-B677-E37929904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949" y="1161603"/>
            <a:ext cx="5912731" cy="4840474"/>
          </a:xfrm>
          <a:prstGeom prst="rect">
            <a:avLst/>
          </a:prstGeom>
        </p:spPr>
      </p:pic>
      <p:sp>
        <p:nvSpPr>
          <p:cNvPr id="7" name="תיבת טקסט 6">
            <a:extLst>
              <a:ext uri="{FF2B5EF4-FFF2-40B4-BE49-F238E27FC236}">
                <a16:creationId xmlns:a16="http://schemas.microsoft.com/office/drawing/2014/main" id="{E7CB6A11-7EE7-4BD6-85CE-90696557FE45}"/>
              </a:ext>
            </a:extLst>
          </p:cNvPr>
          <p:cNvSpPr txBox="1"/>
          <p:nvPr/>
        </p:nvSpPr>
        <p:spPr>
          <a:xfrm>
            <a:off x="1413164" y="6084914"/>
            <a:ext cx="9940636" cy="369332"/>
          </a:xfrm>
          <a:prstGeom prst="rect">
            <a:avLst/>
          </a:prstGeom>
          <a:noFill/>
        </p:spPr>
        <p:txBody>
          <a:bodyPr wrap="square" rtlCol="1">
            <a:spAutoFit/>
          </a:bodyPr>
          <a:lstStyle/>
          <a:p>
            <a:r>
              <a:rPr lang="en-US" dirty="0"/>
              <a:t>https://www.gene-quantification.de/hrm-dyes.html</a:t>
            </a:r>
            <a:endParaRPr lang="he-IL" dirty="0"/>
          </a:p>
        </p:txBody>
      </p:sp>
    </p:spTree>
    <p:extLst>
      <p:ext uri="{BB962C8B-B14F-4D97-AF65-F5344CB8AC3E}">
        <p14:creationId xmlns:p14="http://schemas.microsoft.com/office/powerpoint/2010/main" val="215106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F96CA02-B0A3-4CCD-A407-F52C7FA5D6F4}"/>
              </a:ext>
            </a:extLst>
          </p:cNvPr>
          <p:cNvSpPr>
            <a:spLocks noGrp="1"/>
          </p:cNvSpPr>
          <p:nvPr>
            <p:ph type="title"/>
          </p:nvPr>
        </p:nvSpPr>
        <p:spPr>
          <a:xfrm>
            <a:off x="838200" y="10642"/>
            <a:ext cx="10515600" cy="904803"/>
          </a:xfrm>
        </p:spPr>
        <p:txBody>
          <a:bodyPr/>
          <a:lstStyle/>
          <a:p>
            <a:pPr algn="ctr"/>
            <a:r>
              <a:rPr lang="he-IL" u="sng" dirty="0"/>
              <a:t>תופעה אפשרית – </a:t>
            </a:r>
            <a:r>
              <a:rPr lang="en-US" u="sng" dirty="0"/>
              <a:t>Photo bleaching</a:t>
            </a:r>
            <a:endParaRPr lang="he-IL" u="sng" dirty="0"/>
          </a:p>
        </p:txBody>
      </p:sp>
      <p:sp>
        <p:nvSpPr>
          <p:cNvPr id="3" name="מציין מיקום תוכן 2">
            <a:extLst>
              <a:ext uri="{FF2B5EF4-FFF2-40B4-BE49-F238E27FC236}">
                <a16:creationId xmlns:a16="http://schemas.microsoft.com/office/drawing/2014/main" id="{F2C851BA-1195-4E27-9814-45ABBA408854}"/>
              </a:ext>
            </a:extLst>
          </p:cNvPr>
          <p:cNvSpPr>
            <a:spLocks noGrp="1"/>
          </p:cNvSpPr>
          <p:nvPr>
            <p:ph idx="1"/>
          </p:nvPr>
        </p:nvSpPr>
        <p:spPr>
          <a:xfrm>
            <a:off x="838200" y="1155065"/>
            <a:ext cx="10515600" cy="4351338"/>
          </a:xfrm>
        </p:spPr>
        <p:txBody>
          <a:bodyPr/>
          <a:lstStyle/>
          <a:p>
            <a:pPr marL="0" indent="0">
              <a:buNone/>
            </a:pPr>
            <a:r>
              <a:rPr lang="he-IL" dirty="0"/>
              <a:t>נרצה להימנע מתופעה זו כמה שאפשר ולכן במהלך העבודה נאיר על דגימת ה</a:t>
            </a:r>
            <a:r>
              <a:rPr lang="en-US" dirty="0"/>
              <a:t>DNA</a:t>
            </a:r>
            <a:r>
              <a:rPr lang="he-IL" dirty="0"/>
              <a:t> עם הפסקות ארוכות יחסית בין כל הארה (10 שניות הפסקה):</a:t>
            </a:r>
          </a:p>
          <a:p>
            <a:pPr marL="0" indent="0">
              <a:buNone/>
            </a:pPr>
            <a:endParaRPr lang="en-US" dirty="0"/>
          </a:p>
          <a:p>
            <a:endParaRPr lang="en-US" dirty="0"/>
          </a:p>
          <a:p>
            <a:endParaRPr lang="he-IL" dirty="0"/>
          </a:p>
        </p:txBody>
      </p:sp>
      <p:pic>
        <p:nvPicPr>
          <p:cNvPr id="4" name="תמונה 3">
            <a:extLst>
              <a:ext uri="{FF2B5EF4-FFF2-40B4-BE49-F238E27FC236}">
                <a16:creationId xmlns:a16="http://schemas.microsoft.com/office/drawing/2014/main" id="{B6746BC1-4FFD-4FF0-B8E7-3ABDC1F20330}"/>
              </a:ext>
            </a:extLst>
          </p:cNvPr>
          <p:cNvPicPr>
            <a:picLocks noChangeAspect="1"/>
          </p:cNvPicPr>
          <p:nvPr/>
        </p:nvPicPr>
        <p:blipFill>
          <a:blip r:embed="rId3"/>
          <a:stretch>
            <a:fillRect/>
          </a:stretch>
        </p:blipFill>
        <p:spPr>
          <a:xfrm>
            <a:off x="4010891" y="2294031"/>
            <a:ext cx="4850476" cy="3532412"/>
          </a:xfrm>
          <a:prstGeom prst="rect">
            <a:avLst/>
          </a:prstGeom>
        </p:spPr>
      </p:pic>
      <p:sp>
        <p:nvSpPr>
          <p:cNvPr id="5" name="תיבת טקסט 4">
            <a:extLst>
              <a:ext uri="{FF2B5EF4-FFF2-40B4-BE49-F238E27FC236}">
                <a16:creationId xmlns:a16="http://schemas.microsoft.com/office/drawing/2014/main" id="{38E0F276-7BD2-48F1-9CBC-CDCDBFA63D31}"/>
              </a:ext>
            </a:extLst>
          </p:cNvPr>
          <p:cNvSpPr txBox="1"/>
          <p:nvPr/>
        </p:nvSpPr>
        <p:spPr>
          <a:xfrm>
            <a:off x="213360" y="6084914"/>
            <a:ext cx="12340244" cy="646331"/>
          </a:xfrm>
          <a:prstGeom prst="rect">
            <a:avLst/>
          </a:prstGeom>
          <a:noFill/>
        </p:spPr>
        <p:txBody>
          <a:bodyPr wrap="square" rtlCol="1">
            <a:spAutoFit/>
          </a:bodyPr>
          <a:lstStyle/>
          <a:p>
            <a:pPr algn="ctr"/>
            <a:r>
              <a:rPr lang="en-US" dirty="0"/>
              <a:t>https://www.researchgate.net/figure/Recovery-of-iLOV-fluorescence-after-photobleaching-A-iLOV-expressed-as-a-C-terminal_fig4_216488267</a:t>
            </a:r>
            <a:endParaRPr lang="he-IL" dirty="0"/>
          </a:p>
        </p:txBody>
      </p:sp>
    </p:spTree>
    <p:extLst>
      <p:ext uri="{BB962C8B-B14F-4D97-AF65-F5344CB8AC3E}">
        <p14:creationId xmlns:p14="http://schemas.microsoft.com/office/powerpoint/2010/main" val="3770097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010292-73B9-4ABB-9509-33C5812EF5A6}"/>
              </a:ext>
            </a:extLst>
          </p:cNvPr>
          <p:cNvSpPr>
            <a:spLocks noGrp="1"/>
          </p:cNvSpPr>
          <p:nvPr>
            <p:ph type="title"/>
          </p:nvPr>
        </p:nvSpPr>
        <p:spPr>
          <a:xfrm>
            <a:off x="838200" y="0"/>
            <a:ext cx="10515600" cy="703717"/>
          </a:xfrm>
        </p:spPr>
        <p:txBody>
          <a:bodyPr/>
          <a:lstStyle/>
          <a:p>
            <a:pPr algn="ctr"/>
            <a:r>
              <a:rPr lang="he-IL" u="sng" dirty="0"/>
              <a:t>הכלים והמכשירים שנדרשו לפרויקט</a:t>
            </a:r>
          </a:p>
        </p:txBody>
      </p:sp>
      <p:sp>
        <p:nvSpPr>
          <p:cNvPr id="3" name="מציין מיקום תוכן 2">
            <a:extLst>
              <a:ext uri="{FF2B5EF4-FFF2-40B4-BE49-F238E27FC236}">
                <a16:creationId xmlns:a16="http://schemas.microsoft.com/office/drawing/2014/main" id="{A90FEEF3-B4DE-491A-AC61-7965B84EA85C}"/>
              </a:ext>
            </a:extLst>
          </p:cNvPr>
          <p:cNvSpPr>
            <a:spLocks noGrp="1"/>
          </p:cNvSpPr>
          <p:nvPr>
            <p:ph idx="1"/>
          </p:nvPr>
        </p:nvSpPr>
        <p:spPr>
          <a:xfrm>
            <a:off x="838200" y="1476473"/>
            <a:ext cx="10515600" cy="5381527"/>
          </a:xfrm>
        </p:spPr>
        <p:txBody>
          <a:bodyPr>
            <a:normAutofit fontScale="77500" lnSpcReduction="20000"/>
          </a:bodyPr>
          <a:lstStyle/>
          <a:p>
            <a:pPr marL="514350" lvl="0" indent="-514350">
              <a:buFont typeface="+mj-lt"/>
              <a:buAutoNum type="arabicPeriod"/>
            </a:pPr>
            <a:r>
              <a:rPr lang="he-IL" sz="3600" dirty="0"/>
              <a:t>מעגל למדידת טמפרטורת התמיסה המבוסס על </a:t>
            </a:r>
            <a:r>
              <a:rPr lang="en-US" sz="3600" dirty="0"/>
              <a:t>RTD</a:t>
            </a:r>
            <a:r>
              <a:rPr lang="he-IL" sz="3600" dirty="0"/>
              <a:t> (</a:t>
            </a:r>
            <a:r>
              <a:rPr lang="en-US" sz="3600" dirty="0"/>
              <a:t>Resistive Temperature Device</a:t>
            </a:r>
            <a:r>
              <a:rPr lang="he-IL" sz="3600" dirty="0"/>
              <a:t>).</a:t>
            </a:r>
            <a:endParaRPr lang="en-US" sz="3600" dirty="0"/>
          </a:p>
          <a:p>
            <a:pPr marL="514350" lvl="0" indent="-514350">
              <a:buFont typeface="+mj-lt"/>
              <a:buAutoNum type="arabicPeriod"/>
            </a:pPr>
            <a:r>
              <a:rPr lang="he-IL" sz="3600" dirty="0"/>
              <a:t>מעגל לתזמון תאורת ה</a:t>
            </a:r>
            <a:r>
              <a:rPr lang="en-US" sz="3600" dirty="0"/>
              <a:t>LED </a:t>
            </a:r>
            <a:r>
              <a:rPr lang="he-IL" sz="3600" dirty="0"/>
              <a:t> ומדידת הפליטה המוחזרת.</a:t>
            </a:r>
            <a:endParaRPr lang="en-US" sz="3600" dirty="0"/>
          </a:p>
          <a:p>
            <a:pPr marL="514350" lvl="0" indent="-514350">
              <a:buFont typeface="+mj-lt"/>
              <a:buAutoNum type="arabicPeriod"/>
            </a:pPr>
            <a:r>
              <a:rPr lang="en-US" sz="3600" dirty="0"/>
              <a:t>Data Acquisition Module</a:t>
            </a:r>
            <a:r>
              <a:rPr lang="he-IL" sz="3600" dirty="0"/>
              <a:t> (</a:t>
            </a:r>
            <a:r>
              <a:rPr lang="en-US" sz="3600" dirty="0" err="1"/>
              <a:t>Daq</a:t>
            </a:r>
            <a:r>
              <a:rPr lang="he-IL" sz="3600" dirty="0"/>
              <a:t>) מסוג </a:t>
            </a:r>
            <a:r>
              <a:rPr lang="en-US" sz="3600" dirty="0"/>
              <a:t> NI USB 6211</a:t>
            </a:r>
            <a:r>
              <a:rPr lang="he-IL" sz="3600" dirty="0"/>
              <a:t>לקליטת האותות האנלוגיים ותזמון המערכת.</a:t>
            </a:r>
            <a:endParaRPr lang="en-US" sz="3600" dirty="0"/>
          </a:p>
          <a:p>
            <a:pPr marL="514350" lvl="0" indent="-514350">
              <a:buFont typeface="+mj-lt"/>
              <a:buAutoNum type="arabicPeriod"/>
            </a:pPr>
            <a:r>
              <a:rPr lang="he-IL" sz="3600" dirty="0"/>
              <a:t>מחשב ותכנת </a:t>
            </a:r>
            <a:r>
              <a:rPr lang="en-US" sz="3600" dirty="0" err="1" smtClean="0"/>
              <a:t>Matlab</a:t>
            </a:r>
            <a:r>
              <a:rPr lang="he-IL" sz="3600" dirty="0" smtClean="0"/>
              <a:t> </a:t>
            </a:r>
            <a:r>
              <a:rPr lang="he-IL" sz="3600" dirty="0"/>
              <a:t>לעיבוד נתונים.</a:t>
            </a:r>
          </a:p>
          <a:p>
            <a:pPr marL="514350" lvl="0" indent="-514350">
              <a:buFont typeface="+mj-lt"/>
              <a:buAutoNum type="arabicPeriod"/>
            </a:pPr>
            <a:r>
              <a:rPr lang="he-IL" sz="3600" dirty="0"/>
              <a:t>מערכת לעירור </a:t>
            </a:r>
            <a:r>
              <a:rPr lang="he-IL" sz="3600" dirty="0" err="1"/>
              <a:t>פלורסנציה</a:t>
            </a:r>
            <a:r>
              <a:rPr lang="he-IL" sz="3600" dirty="0"/>
              <a:t> – מכילה אלומת סיבים אופטיים, מסנן אופטי מתאים ו - </a:t>
            </a:r>
            <a:r>
              <a:rPr lang="en-US" sz="3600" dirty="0"/>
              <a:t>LED</a:t>
            </a:r>
            <a:r>
              <a:rPr lang="he-IL" sz="3600" dirty="0"/>
              <a:t> המאיר באור כחול (אורך גל </a:t>
            </a:r>
            <a:r>
              <a:rPr lang="en-US" sz="3600" dirty="0"/>
              <a:t>470nm</a:t>
            </a:r>
            <a:r>
              <a:rPr lang="he-IL" sz="3600" dirty="0"/>
              <a:t>). </a:t>
            </a:r>
            <a:endParaRPr lang="en-US" sz="3600" dirty="0"/>
          </a:p>
          <a:p>
            <a:pPr marL="514350" lvl="0" indent="-514350">
              <a:buFont typeface="+mj-lt"/>
              <a:buAutoNum type="arabicPeriod"/>
            </a:pPr>
            <a:r>
              <a:rPr lang="he-IL" sz="3600" dirty="0"/>
              <a:t>מערכת גילוי </a:t>
            </a:r>
            <a:r>
              <a:rPr lang="he-IL" sz="3600" dirty="0" err="1"/>
              <a:t>פלורסנציה</a:t>
            </a:r>
            <a:r>
              <a:rPr lang="he-IL" sz="3600" dirty="0"/>
              <a:t> שכוללת </a:t>
            </a:r>
            <a:r>
              <a:rPr lang="he-IL" sz="3600" dirty="0" err="1"/>
              <a:t>פוטודיודה</a:t>
            </a:r>
            <a:r>
              <a:rPr lang="he-IL" sz="3600" dirty="0"/>
              <a:t>, מסנן אופטי מתאים ומגבר </a:t>
            </a:r>
            <a:r>
              <a:rPr lang="en-US" sz="3600" dirty="0"/>
              <a:t>lock in</a:t>
            </a:r>
            <a:r>
              <a:rPr lang="he-IL" sz="3600" dirty="0"/>
              <a:t>.</a:t>
            </a:r>
          </a:p>
          <a:p>
            <a:pPr marL="514350" lvl="0" indent="-514350">
              <a:buFont typeface="+mj-lt"/>
              <a:buAutoNum type="arabicPeriod"/>
            </a:pPr>
            <a:r>
              <a:rPr lang="he-IL" sz="3600" dirty="0"/>
              <a:t>פלטת חימום.</a:t>
            </a:r>
            <a:endParaRPr lang="en-US" sz="3600" dirty="0"/>
          </a:p>
          <a:p>
            <a:pPr marL="514350" lvl="0" indent="-514350">
              <a:buFont typeface="+mj-lt"/>
              <a:buAutoNum type="arabicPeriod"/>
            </a:pPr>
            <a:r>
              <a:rPr lang="he-IL" sz="3600" dirty="0"/>
              <a:t>בלוק אלומיניום – בו תונח המבחנה עם דגימות ה</a:t>
            </a:r>
            <a:r>
              <a:rPr lang="en-US" sz="3600" dirty="0"/>
              <a:t>DNA</a:t>
            </a:r>
            <a:r>
              <a:rPr lang="he-IL" sz="3600" dirty="0"/>
              <a:t>.</a:t>
            </a:r>
            <a:endParaRPr lang="en-US" sz="3600" dirty="0"/>
          </a:p>
          <a:p>
            <a:pPr marL="514350" lvl="0" indent="-514350">
              <a:buFont typeface="+mj-lt"/>
              <a:buAutoNum type="arabicPeriod"/>
            </a:pPr>
            <a:r>
              <a:rPr lang="he-IL" sz="3600" dirty="0"/>
              <a:t>מדחום – משמש לכיול המערכת וחיישן ה</a:t>
            </a:r>
            <a:r>
              <a:rPr lang="en-US" sz="3600" dirty="0"/>
              <a:t>RTD</a:t>
            </a:r>
            <a:r>
              <a:rPr lang="he-IL" sz="3600" dirty="0"/>
              <a:t> מכיוון שהוא מדויק יותר. </a:t>
            </a:r>
          </a:p>
        </p:txBody>
      </p:sp>
    </p:spTree>
    <p:extLst>
      <p:ext uri="{BB962C8B-B14F-4D97-AF65-F5344CB8AC3E}">
        <p14:creationId xmlns:p14="http://schemas.microsoft.com/office/powerpoint/2010/main" val="3750985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87B69A-BDE1-4BD0-AB05-D3BABEA218E3}"/>
              </a:ext>
            </a:extLst>
          </p:cNvPr>
          <p:cNvSpPr>
            <a:spLocks noGrp="1"/>
          </p:cNvSpPr>
          <p:nvPr>
            <p:ph type="title"/>
          </p:nvPr>
        </p:nvSpPr>
        <p:spPr>
          <a:xfrm>
            <a:off x="838200" y="13380"/>
            <a:ext cx="10515600" cy="1009651"/>
          </a:xfrm>
        </p:spPr>
        <p:txBody>
          <a:bodyPr/>
          <a:lstStyle/>
          <a:p>
            <a:pPr algn="ctr"/>
            <a:r>
              <a:rPr lang="he-IL" u="sng" dirty="0"/>
              <a:t>איך המערכת עובדת?</a:t>
            </a:r>
          </a:p>
        </p:txBody>
      </p:sp>
      <p:sp>
        <p:nvSpPr>
          <p:cNvPr id="3" name="מציין מיקום תוכן 2">
            <a:extLst>
              <a:ext uri="{FF2B5EF4-FFF2-40B4-BE49-F238E27FC236}">
                <a16:creationId xmlns:a16="http://schemas.microsoft.com/office/drawing/2014/main" id="{588359A1-F054-4772-AD65-F157E9801AF0}"/>
              </a:ext>
            </a:extLst>
          </p:cNvPr>
          <p:cNvSpPr>
            <a:spLocks noGrp="1"/>
          </p:cNvSpPr>
          <p:nvPr>
            <p:ph idx="1"/>
          </p:nvPr>
        </p:nvSpPr>
        <p:spPr/>
        <p:txBody>
          <a:bodyPr/>
          <a:lstStyle/>
          <a:p>
            <a:r>
              <a:rPr lang="he-IL" dirty="0"/>
              <a:t>מבחנה עם תמיסה המכילה דגימת </a:t>
            </a:r>
            <a:r>
              <a:rPr lang="en-US" dirty="0"/>
              <a:t>DNA</a:t>
            </a:r>
            <a:r>
              <a:rPr lang="he-IL" dirty="0"/>
              <a:t> וחומר פלורסנטי, חיישני טמפרטורה ומדחום ידני מונחים בתוך התקן מתכתי שמחובר לפלטת חימום שמחממת את התמיסה לאורך זמן ולאחר מכן מקררת אותה. </a:t>
            </a:r>
          </a:p>
          <a:p>
            <a:r>
              <a:rPr lang="he-IL" dirty="0"/>
              <a:t>המערכת מודדת את טמפרטורת התמיסה ובמקביל מאירה את התמיסה לסירוגין ומודדת את עצמת התאורה המוחזרת ממנה.</a:t>
            </a:r>
          </a:p>
          <a:p>
            <a:r>
              <a:rPr lang="he-IL" dirty="0"/>
              <a:t>המערכת מחשבת את עוצמת התאורה המוחזרת כפונקציה של טמפרטורת התמיסה, מוצאת מתוך כך את טמפרטורת ההתכה של ה</a:t>
            </a:r>
            <a:r>
              <a:rPr lang="en-US" dirty="0"/>
              <a:t>DNA</a:t>
            </a:r>
            <a:r>
              <a:rPr lang="he-IL" dirty="0"/>
              <a:t>, מציגה גרפית את כלל הנתונים ושומרת אותם בקובץ </a:t>
            </a:r>
            <a:r>
              <a:rPr lang="en-US" dirty="0"/>
              <a:t>Excel</a:t>
            </a:r>
            <a:r>
              <a:rPr lang="he-IL" dirty="0"/>
              <a:t>. </a:t>
            </a:r>
          </a:p>
          <a:p>
            <a:endParaRPr lang="he-IL" dirty="0"/>
          </a:p>
        </p:txBody>
      </p:sp>
    </p:spTree>
    <p:extLst>
      <p:ext uri="{BB962C8B-B14F-4D97-AF65-F5344CB8AC3E}">
        <p14:creationId xmlns:p14="http://schemas.microsoft.com/office/powerpoint/2010/main" val="2536441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4956C1C6-529A-4CED-80A9-1BC4410FC1A2}"/>
              </a:ext>
            </a:extLst>
          </p:cNvPr>
          <p:cNvPicPr/>
          <p:nvPr/>
        </p:nvPicPr>
        <p:blipFill>
          <a:blip r:embed="rId2"/>
          <a:stretch>
            <a:fillRect/>
          </a:stretch>
        </p:blipFill>
        <p:spPr>
          <a:xfrm>
            <a:off x="1092590" y="694592"/>
            <a:ext cx="10424160" cy="5468816"/>
          </a:xfrm>
          <a:prstGeom prst="rect">
            <a:avLst/>
          </a:prstGeom>
        </p:spPr>
      </p:pic>
      <p:pic>
        <p:nvPicPr>
          <p:cNvPr id="3" name="גרפיקה 2" descr="בקתה">
            <a:hlinkClick r:id="rId3" action="ppaction://hlinksldjump"/>
            <a:extLst>
              <a:ext uri="{FF2B5EF4-FFF2-40B4-BE49-F238E27FC236}">
                <a16:creationId xmlns:a16="http://schemas.microsoft.com/office/drawing/2014/main" id="{9B154E6E-E81D-4446-BA62-A3D0EF769ED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0" y="5883812"/>
            <a:ext cx="914400" cy="914400"/>
          </a:xfrm>
          <a:prstGeom prst="rect">
            <a:avLst/>
          </a:prstGeom>
        </p:spPr>
      </p:pic>
    </p:spTree>
    <p:extLst>
      <p:ext uri="{BB962C8B-B14F-4D97-AF65-F5344CB8AC3E}">
        <p14:creationId xmlns:p14="http://schemas.microsoft.com/office/powerpoint/2010/main" val="239202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299" y="159179"/>
            <a:ext cx="4219575" cy="6562725"/>
          </a:xfrm>
          <a:prstGeom prst="rect">
            <a:avLst/>
          </a:prstGeom>
        </p:spPr>
      </p:pic>
      <p:sp>
        <p:nvSpPr>
          <p:cNvPr id="2" name="תיבת טקסט 1">
            <a:extLst>
              <a:ext uri="{FF2B5EF4-FFF2-40B4-BE49-F238E27FC236}">
                <a16:creationId xmlns:a16="http://schemas.microsoft.com/office/drawing/2014/main" id="{311186D8-55A4-439F-8864-BE5327913833}"/>
              </a:ext>
            </a:extLst>
          </p:cNvPr>
          <p:cNvSpPr txBox="1"/>
          <p:nvPr/>
        </p:nvSpPr>
        <p:spPr>
          <a:xfrm>
            <a:off x="224864" y="259326"/>
            <a:ext cx="2883877" cy="1200329"/>
          </a:xfrm>
          <a:prstGeom prst="rect">
            <a:avLst/>
          </a:prstGeom>
          <a:noFill/>
        </p:spPr>
        <p:txBody>
          <a:bodyPr wrap="square" rtlCol="1">
            <a:spAutoFit/>
          </a:bodyPr>
          <a:lstStyle/>
          <a:p>
            <a:r>
              <a:rPr lang="he-IL" sz="2400" dirty="0"/>
              <a:t>מעגל מדידת טמפרטורה (אילוסטרציה).</a:t>
            </a:r>
          </a:p>
        </p:txBody>
      </p:sp>
      <p:cxnSp>
        <p:nvCxnSpPr>
          <p:cNvPr id="4" name="Straight Arrow Connector 3">
            <a:extLst>
              <a:ext uri="{FF2B5EF4-FFF2-40B4-BE49-F238E27FC236}">
                <a16:creationId xmlns:a16="http://schemas.microsoft.com/office/drawing/2014/main" id="{E1A5802C-FF00-4EC4-9A89-889D036F0745}"/>
              </a:ext>
            </a:extLst>
          </p:cNvPr>
          <p:cNvCxnSpPr>
            <a:cxnSpLocks/>
          </p:cNvCxnSpPr>
          <p:nvPr/>
        </p:nvCxnSpPr>
        <p:spPr>
          <a:xfrm flipH="1">
            <a:off x="6500813" y="1585913"/>
            <a:ext cx="3043238" cy="5000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97DF61-8323-4B32-987D-02A147298F34}"/>
              </a:ext>
            </a:extLst>
          </p:cNvPr>
          <p:cNvCxnSpPr>
            <a:cxnSpLocks/>
          </p:cNvCxnSpPr>
          <p:nvPr/>
        </p:nvCxnSpPr>
        <p:spPr>
          <a:xfrm flipH="1">
            <a:off x="6686550" y="3255176"/>
            <a:ext cx="2981327" cy="816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תיבת טקסט 1">
            <a:extLst>
              <a:ext uri="{FF2B5EF4-FFF2-40B4-BE49-F238E27FC236}">
                <a16:creationId xmlns:a16="http://schemas.microsoft.com/office/drawing/2014/main" id="{D741A074-CA51-443F-9F33-3DC3EEAC55A5}"/>
              </a:ext>
            </a:extLst>
          </p:cNvPr>
          <p:cNvSpPr txBox="1"/>
          <p:nvPr/>
        </p:nvSpPr>
        <p:spPr>
          <a:xfrm>
            <a:off x="9207083" y="2528753"/>
            <a:ext cx="1489490" cy="1200329"/>
          </a:xfrm>
          <a:prstGeom prst="rect">
            <a:avLst/>
          </a:prstGeom>
          <a:noFill/>
        </p:spPr>
        <p:txBody>
          <a:bodyPr wrap="square" rtlCol="1">
            <a:spAutoFit/>
          </a:bodyPr>
          <a:lstStyle/>
          <a:p>
            <a:r>
              <a:rPr lang="he-IL" sz="2400" dirty="0"/>
              <a:t>כניסת </a:t>
            </a:r>
            <a:r>
              <a:rPr lang="en-US" sz="2400" dirty="0"/>
              <a:t>RTD</a:t>
            </a:r>
            <a:r>
              <a:rPr lang="he-IL" sz="2400" dirty="0"/>
              <a:t> </a:t>
            </a:r>
          </a:p>
          <a:p>
            <a:r>
              <a:rPr lang="he-IL" sz="2400" dirty="0"/>
              <a:t>מספר 2</a:t>
            </a:r>
            <a:endParaRPr lang="en-US" sz="2400" dirty="0"/>
          </a:p>
          <a:p>
            <a:endParaRPr lang="he-IL" sz="2400" dirty="0"/>
          </a:p>
        </p:txBody>
      </p:sp>
      <p:cxnSp>
        <p:nvCxnSpPr>
          <p:cNvPr id="10" name="Straight Arrow Connector 9">
            <a:extLst>
              <a:ext uri="{FF2B5EF4-FFF2-40B4-BE49-F238E27FC236}">
                <a16:creationId xmlns:a16="http://schemas.microsoft.com/office/drawing/2014/main" id="{68172CF2-D952-4A09-92B4-3AC3519F7F2F}"/>
              </a:ext>
            </a:extLst>
          </p:cNvPr>
          <p:cNvCxnSpPr>
            <a:cxnSpLocks/>
          </p:cNvCxnSpPr>
          <p:nvPr/>
        </p:nvCxnSpPr>
        <p:spPr>
          <a:xfrm flipH="1">
            <a:off x="6500813" y="4798181"/>
            <a:ext cx="3043238" cy="9739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תיבת טקסט 1">
            <a:extLst>
              <a:ext uri="{FF2B5EF4-FFF2-40B4-BE49-F238E27FC236}">
                <a16:creationId xmlns:a16="http://schemas.microsoft.com/office/drawing/2014/main" id="{41C23CD8-6BFF-40BF-A6D9-290011528FBE}"/>
              </a:ext>
            </a:extLst>
          </p:cNvPr>
          <p:cNvSpPr txBox="1"/>
          <p:nvPr/>
        </p:nvSpPr>
        <p:spPr>
          <a:xfrm>
            <a:off x="9083258" y="4071758"/>
            <a:ext cx="1489490" cy="1200329"/>
          </a:xfrm>
          <a:prstGeom prst="rect">
            <a:avLst/>
          </a:prstGeom>
          <a:noFill/>
        </p:spPr>
        <p:txBody>
          <a:bodyPr wrap="square" rtlCol="1">
            <a:spAutoFit/>
          </a:bodyPr>
          <a:lstStyle/>
          <a:p>
            <a:r>
              <a:rPr lang="he-IL" sz="2400" dirty="0"/>
              <a:t>כניסת </a:t>
            </a:r>
            <a:r>
              <a:rPr lang="en-US" sz="2400" dirty="0"/>
              <a:t>RTD</a:t>
            </a:r>
            <a:r>
              <a:rPr lang="he-IL" sz="2400" dirty="0"/>
              <a:t> </a:t>
            </a:r>
          </a:p>
          <a:p>
            <a:r>
              <a:rPr lang="he-IL" sz="2400" dirty="0"/>
              <a:t>מספר 3</a:t>
            </a:r>
            <a:endParaRPr lang="en-US" sz="2400" dirty="0"/>
          </a:p>
          <a:p>
            <a:endParaRPr lang="he-IL" sz="2400" dirty="0"/>
          </a:p>
        </p:txBody>
      </p:sp>
      <p:sp>
        <p:nvSpPr>
          <p:cNvPr id="12" name="תיבת טקסט 1">
            <a:extLst>
              <a:ext uri="{FF2B5EF4-FFF2-40B4-BE49-F238E27FC236}">
                <a16:creationId xmlns:a16="http://schemas.microsoft.com/office/drawing/2014/main" id="{8DCD622F-7D35-4FAA-926D-0E03B97B2D21}"/>
              </a:ext>
            </a:extLst>
          </p:cNvPr>
          <p:cNvSpPr txBox="1"/>
          <p:nvPr/>
        </p:nvSpPr>
        <p:spPr>
          <a:xfrm>
            <a:off x="224863" y="1793082"/>
            <a:ext cx="2883877" cy="1938992"/>
          </a:xfrm>
          <a:prstGeom prst="rect">
            <a:avLst/>
          </a:prstGeom>
          <a:noFill/>
        </p:spPr>
        <p:txBody>
          <a:bodyPr wrap="square" rtlCol="1">
            <a:spAutoFit/>
          </a:bodyPr>
          <a:lstStyle/>
          <a:p>
            <a:r>
              <a:rPr lang="he-IL" sz="2400" dirty="0"/>
              <a:t>הוספנו שני מעגלי </a:t>
            </a:r>
            <a:r>
              <a:rPr lang="en-US" sz="2400" dirty="0"/>
              <a:t>RTD</a:t>
            </a:r>
            <a:r>
              <a:rPr lang="he-IL" sz="2400" dirty="0"/>
              <a:t> נוספים על מנת לאפשר בעתיד מדידת טמפרטורה במספר מקומות</a:t>
            </a:r>
          </a:p>
        </p:txBody>
      </p:sp>
      <p:sp>
        <p:nvSpPr>
          <p:cNvPr id="13" name="תיבת טקסט 1">
            <a:extLst>
              <a:ext uri="{FF2B5EF4-FFF2-40B4-BE49-F238E27FC236}">
                <a16:creationId xmlns:a16="http://schemas.microsoft.com/office/drawing/2014/main" id="{553DC03D-2965-49A3-B20E-00D94054C421}"/>
              </a:ext>
            </a:extLst>
          </p:cNvPr>
          <p:cNvSpPr txBox="1"/>
          <p:nvPr/>
        </p:nvSpPr>
        <p:spPr>
          <a:xfrm>
            <a:off x="1585216" y="5272087"/>
            <a:ext cx="1489490" cy="1200329"/>
          </a:xfrm>
          <a:prstGeom prst="rect">
            <a:avLst/>
          </a:prstGeom>
          <a:noFill/>
        </p:spPr>
        <p:txBody>
          <a:bodyPr wrap="square" rtlCol="1">
            <a:spAutoFit/>
          </a:bodyPr>
          <a:lstStyle/>
          <a:p>
            <a:r>
              <a:rPr lang="he-IL" sz="2400" dirty="0"/>
              <a:t>כניסות מתחים</a:t>
            </a:r>
            <a:endParaRPr lang="en-US" sz="2400" dirty="0"/>
          </a:p>
          <a:p>
            <a:endParaRPr lang="he-IL" sz="2400" dirty="0"/>
          </a:p>
        </p:txBody>
      </p:sp>
      <p:cxnSp>
        <p:nvCxnSpPr>
          <p:cNvPr id="14" name="Straight Arrow Connector 13">
            <a:extLst>
              <a:ext uri="{FF2B5EF4-FFF2-40B4-BE49-F238E27FC236}">
                <a16:creationId xmlns:a16="http://schemas.microsoft.com/office/drawing/2014/main" id="{9CEE8813-A23E-41E7-AE33-353692E0B274}"/>
              </a:ext>
            </a:extLst>
          </p:cNvPr>
          <p:cNvCxnSpPr>
            <a:cxnSpLocks/>
            <a:stCxn id="13" idx="3"/>
          </p:cNvCxnSpPr>
          <p:nvPr/>
        </p:nvCxnSpPr>
        <p:spPr>
          <a:xfrm>
            <a:off x="3074706" y="5872252"/>
            <a:ext cx="1178152" cy="2808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תיבת טקסט 1">
            <a:extLst>
              <a:ext uri="{FF2B5EF4-FFF2-40B4-BE49-F238E27FC236}">
                <a16:creationId xmlns:a16="http://schemas.microsoft.com/office/drawing/2014/main" id="{4B518F4C-5799-473C-9153-C83786300745}"/>
              </a:ext>
            </a:extLst>
          </p:cNvPr>
          <p:cNvSpPr txBox="1"/>
          <p:nvPr/>
        </p:nvSpPr>
        <p:spPr>
          <a:xfrm>
            <a:off x="9083258" y="859490"/>
            <a:ext cx="1489490" cy="1200329"/>
          </a:xfrm>
          <a:prstGeom prst="rect">
            <a:avLst/>
          </a:prstGeom>
          <a:noFill/>
        </p:spPr>
        <p:txBody>
          <a:bodyPr wrap="square" rtlCol="1">
            <a:spAutoFit/>
          </a:bodyPr>
          <a:lstStyle/>
          <a:p>
            <a:r>
              <a:rPr lang="he-IL" sz="2400" dirty="0"/>
              <a:t>כניסת </a:t>
            </a:r>
            <a:r>
              <a:rPr lang="en-US" sz="2400" dirty="0"/>
              <a:t>RTD</a:t>
            </a:r>
            <a:r>
              <a:rPr lang="he-IL" sz="2400" dirty="0"/>
              <a:t> </a:t>
            </a:r>
          </a:p>
          <a:p>
            <a:r>
              <a:rPr lang="he-IL" sz="2400" dirty="0"/>
              <a:t>מספר 1</a:t>
            </a:r>
            <a:endParaRPr lang="en-US" sz="2400" dirty="0"/>
          </a:p>
          <a:p>
            <a:endParaRPr lang="he-IL" sz="2400" dirty="0"/>
          </a:p>
        </p:txBody>
      </p:sp>
    </p:spTree>
    <p:extLst>
      <p:ext uri="{BB962C8B-B14F-4D97-AF65-F5344CB8AC3E}">
        <p14:creationId xmlns:p14="http://schemas.microsoft.com/office/powerpoint/2010/main" val="3500284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844" y="862067"/>
            <a:ext cx="7596312" cy="5181343"/>
          </a:xfrm>
          <a:prstGeom prst="rect">
            <a:avLst/>
          </a:prstGeom>
        </p:spPr>
      </p:pic>
      <p:sp>
        <p:nvSpPr>
          <p:cNvPr id="5" name="תיבת טקסט 4">
            <a:extLst>
              <a:ext uri="{FF2B5EF4-FFF2-40B4-BE49-F238E27FC236}">
                <a16:creationId xmlns:a16="http://schemas.microsoft.com/office/drawing/2014/main" id="{AE4408DC-1EAD-423E-BAB9-468A31A90D14}"/>
              </a:ext>
            </a:extLst>
          </p:cNvPr>
          <p:cNvSpPr txBox="1"/>
          <p:nvPr/>
        </p:nvSpPr>
        <p:spPr>
          <a:xfrm>
            <a:off x="0" y="15486"/>
            <a:ext cx="12192000" cy="461665"/>
          </a:xfrm>
          <a:prstGeom prst="rect">
            <a:avLst/>
          </a:prstGeom>
          <a:noFill/>
        </p:spPr>
        <p:txBody>
          <a:bodyPr wrap="square" rtlCol="1">
            <a:spAutoFit/>
          </a:bodyPr>
          <a:lstStyle/>
          <a:p>
            <a:pPr algn="ctr"/>
            <a:r>
              <a:rPr lang="en-US" sz="2400" u="sng" dirty="0"/>
              <a:t>PCB</a:t>
            </a:r>
            <a:r>
              <a:rPr lang="he-IL" sz="2400" u="sng" dirty="0"/>
              <a:t> – מעגל </a:t>
            </a:r>
            <a:r>
              <a:rPr lang="en-US" sz="2400" u="sng" dirty="0"/>
              <a:t> Lock in Detection</a:t>
            </a:r>
            <a:r>
              <a:rPr lang="he-IL" sz="2400" u="sng" dirty="0"/>
              <a:t> לקליטת האור המוחזר ותזמון תאורת ה</a:t>
            </a:r>
            <a:r>
              <a:rPr lang="en-US" sz="2400" u="sng" dirty="0"/>
              <a:t> LED</a:t>
            </a:r>
            <a:r>
              <a:rPr lang="he-IL" sz="2400" u="sng" dirty="0"/>
              <a:t>(אילוסטרציה)</a:t>
            </a:r>
          </a:p>
        </p:txBody>
      </p:sp>
      <p:cxnSp>
        <p:nvCxnSpPr>
          <p:cNvPr id="6" name="Straight Arrow Connector 5">
            <a:extLst>
              <a:ext uri="{FF2B5EF4-FFF2-40B4-BE49-F238E27FC236}">
                <a16:creationId xmlns:a16="http://schemas.microsoft.com/office/drawing/2014/main" id="{863C7139-9C1F-429D-9475-45461C681C41}"/>
              </a:ext>
            </a:extLst>
          </p:cNvPr>
          <p:cNvCxnSpPr>
            <a:cxnSpLocks/>
          </p:cNvCxnSpPr>
          <p:nvPr/>
        </p:nvCxnSpPr>
        <p:spPr>
          <a:xfrm flipV="1">
            <a:off x="1757363" y="2880148"/>
            <a:ext cx="1437084" cy="3463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B973FD-EE8A-4E0E-A5A8-94F13FC47EFD}"/>
              </a:ext>
            </a:extLst>
          </p:cNvPr>
          <p:cNvCxnSpPr>
            <a:cxnSpLocks/>
          </p:cNvCxnSpPr>
          <p:nvPr/>
        </p:nvCxnSpPr>
        <p:spPr>
          <a:xfrm flipV="1">
            <a:off x="1757363" y="2994577"/>
            <a:ext cx="2277608" cy="2318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8C4727B-2048-4C65-A93A-A912B7B53756}"/>
              </a:ext>
            </a:extLst>
          </p:cNvPr>
          <p:cNvCxnSpPr>
            <a:cxnSpLocks/>
          </p:cNvCxnSpPr>
          <p:nvPr/>
        </p:nvCxnSpPr>
        <p:spPr>
          <a:xfrm>
            <a:off x="1901371" y="1420756"/>
            <a:ext cx="4194629" cy="3688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638F78-85EE-49D5-9DC0-9E4CB1E4F95C}"/>
              </a:ext>
            </a:extLst>
          </p:cNvPr>
          <p:cNvCxnSpPr>
            <a:cxnSpLocks/>
          </p:cNvCxnSpPr>
          <p:nvPr/>
        </p:nvCxnSpPr>
        <p:spPr>
          <a:xfrm flipV="1">
            <a:off x="1840498" y="3242922"/>
            <a:ext cx="4255502" cy="1823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FB7FFA4-1B00-4DD2-91E6-382874F12F86}"/>
              </a:ext>
            </a:extLst>
          </p:cNvPr>
          <p:cNvCxnSpPr>
            <a:cxnSpLocks/>
          </p:cNvCxnSpPr>
          <p:nvPr/>
        </p:nvCxnSpPr>
        <p:spPr>
          <a:xfrm flipH="1">
            <a:off x="4575452" y="3821905"/>
            <a:ext cx="5859187" cy="15922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123419-0CC2-4A03-84F3-1D3A62464B46}"/>
              </a:ext>
            </a:extLst>
          </p:cNvPr>
          <p:cNvCxnSpPr>
            <a:cxnSpLocks/>
          </p:cNvCxnSpPr>
          <p:nvPr/>
        </p:nvCxnSpPr>
        <p:spPr>
          <a:xfrm flipH="1">
            <a:off x="6553347" y="3821905"/>
            <a:ext cx="3881293" cy="960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CE1B8E-927B-4926-B683-DA1EC0E78951}"/>
              </a:ext>
            </a:extLst>
          </p:cNvPr>
          <p:cNvCxnSpPr>
            <a:cxnSpLocks/>
          </p:cNvCxnSpPr>
          <p:nvPr/>
        </p:nvCxnSpPr>
        <p:spPr>
          <a:xfrm flipH="1">
            <a:off x="3585029" y="3821905"/>
            <a:ext cx="6849610" cy="13038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17A35F-5C90-4AA1-93EA-063F3F988C96}"/>
              </a:ext>
            </a:extLst>
          </p:cNvPr>
          <p:cNvCxnSpPr>
            <a:cxnSpLocks/>
          </p:cNvCxnSpPr>
          <p:nvPr/>
        </p:nvCxnSpPr>
        <p:spPr>
          <a:xfrm flipH="1">
            <a:off x="4034971" y="1320093"/>
            <a:ext cx="6316531" cy="1171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תיבת טקסט 1">
            <a:extLst>
              <a:ext uri="{FF2B5EF4-FFF2-40B4-BE49-F238E27FC236}">
                <a16:creationId xmlns:a16="http://schemas.microsoft.com/office/drawing/2014/main" id="{F1713800-DE11-48C5-8580-A9C1EFF3C9E5}"/>
              </a:ext>
            </a:extLst>
          </p:cNvPr>
          <p:cNvSpPr txBox="1"/>
          <p:nvPr/>
        </p:nvSpPr>
        <p:spPr>
          <a:xfrm>
            <a:off x="10006012" y="1100048"/>
            <a:ext cx="1762236" cy="830997"/>
          </a:xfrm>
          <a:prstGeom prst="rect">
            <a:avLst/>
          </a:prstGeom>
          <a:noFill/>
        </p:spPr>
        <p:txBody>
          <a:bodyPr wrap="square" rtlCol="1">
            <a:spAutoFit/>
          </a:bodyPr>
          <a:lstStyle/>
          <a:p>
            <a:pPr algn="ctr"/>
            <a:r>
              <a:rPr lang="he-IL" sz="2400" dirty="0"/>
              <a:t>כניסת </a:t>
            </a:r>
            <a:r>
              <a:rPr lang="en-US" sz="2400" dirty="0"/>
              <a:t>Photo-diode</a:t>
            </a:r>
            <a:endParaRPr lang="he-IL" sz="2400" dirty="0"/>
          </a:p>
        </p:txBody>
      </p:sp>
      <p:sp>
        <p:nvSpPr>
          <p:cNvPr id="31" name="תיבת טקסט 1">
            <a:extLst>
              <a:ext uri="{FF2B5EF4-FFF2-40B4-BE49-F238E27FC236}">
                <a16:creationId xmlns:a16="http://schemas.microsoft.com/office/drawing/2014/main" id="{EF258842-9F51-4135-9930-63EEF0CB49E7}"/>
              </a:ext>
            </a:extLst>
          </p:cNvPr>
          <p:cNvSpPr txBox="1"/>
          <p:nvPr/>
        </p:nvSpPr>
        <p:spPr>
          <a:xfrm>
            <a:off x="10050652" y="3226449"/>
            <a:ext cx="1489490" cy="830997"/>
          </a:xfrm>
          <a:prstGeom prst="rect">
            <a:avLst/>
          </a:prstGeom>
          <a:noFill/>
        </p:spPr>
        <p:txBody>
          <a:bodyPr wrap="square" rtlCol="1">
            <a:spAutoFit/>
          </a:bodyPr>
          <a:lstStyle/>
          <a:p>
            <a:pPr algn="ctr"/>
            <a:r>
              <a:rPr lang="he-IL" sz="2400" dirty="0"/>
              <a:t>מייצבי מתחים</a:t>
            </a:r>
          </a:p>
        </p:txBody>
      </p:sp>
      <p:sp>
        <p:nvSpPr>
          <p:cNvPr id="32" name="תיבת טקסט 1">
            <a:extLst>
              <a:ext uri="{FF2B5EF4-FFF2-40B4-BE49-F238E27FC236}">
                <a16:creationId xmlns:a16="http://schemas.microsoft.com/office/drawing/2014/main" id="{D77BF0AC-4F18-4DB3-9DA6-A7147D00C8B7}"/>
              </a:ext>
            </a:extLst>
          </p:cNvPr>
          <p:cNvSpPr txBox="1"/>
          <p:nvPr/>
        </p:nvSpPr>
        <p:spPr>
          <a:xfrm>
            <a:off x="239151" y="2755063"/>
            <a:ext cx="1489490" cy="1569660"/>
          </a:xfrm>
          <a:prstGeom prst="rect">
            <a:avLst/>
          </a:prstGeom>
          <a:noFill/>
        </p:spPr>
        <p:txBody>
          <a:bodyPr wrap="square" rtlCol="1">
            <a:spAutoFit/>
          </a:bodyPr>
          <a:lstStyle/>
          <a:p>
            <a:pPr algn="ctr"/>
            <a:r>
              <a:rPr lang="he-IL" sz="2400" dirty="0"/>
              <a:t>מעגלי תיזמון ויצירת שעונים</a:t>
            </a:r>
          </a:p>
        </p:txBody>
      </p:sp>
      <p:sp>
        <p:nvSpPr>
          <p:cNvPr id="33" name="תיבת טקסט 1">
            <a:extLst>
              <a:ext uri="{FF2B5EF4-FFF2-40B4-BE49-F238E27FC236}">
                <a16:creationId xmlns:a16="http://schemas.microsoft.com/office/drawing/2014/main" id="{B4D9F88C-AE2C-4389-A3D7-2BC0CA76C1C0}"/>
              </a:ext>
            </a:extLst>
          </p:cNvPr>
          <p:cNvSpPr txBox="1"/>
          <p:nvPr/>
        </p:nvSpPr>
        <p:spPr>
          <a:xfrm>
            <a:off x="423752" y="837784"/>
            <a:ext cx="1762235" cy="1200329"/>
          </a:xfrm>
          <a:prstGeom prst="rect">
            <a:avLst/>
          </a:prstGeom>
          <a:noFill/>
        </p:spPr>
        <p:txBody>
          <a:bodyPr wrap="square" rtlCol="1">
            <a:spAutoFit/>
          </a:bodyPr>
          <a:lstStyle/>
          <a:p>
            <a:pPr algn="ctr"/>
            <a:r>
              <a:rPr lang="en-US" sz="2400" dirty="0"/>
              <a:t>Lock-in (AD630)</a:t>
            </a:r>
          </a:p>
          <a:p>
            <a:pPr algn="ctr"/>
            <a:r>
              <a:rPr lang="en-US" sz="2400" dirty="0"/>
              <a:t>0°</a:t>
            </a:r>
            <a:endParaRPr lang="he-IL" sz="2400" dirty="0"/>
          </a:p>
        </p:txBody>
      </p:sp>
      <p:sp>
        <p:nvSpPr>
          <p:cNvPr id="34" name="תיבת טקסט 1">
            <a:extLst>
              <a:ext uri="{FF2B5EF4-FFF2-40B4-BE49-F238E27FC236}">
                <a16:creationId xmlns:a16="http://schemas.microsoft.com/office/drawing/2014/main" id="{A0331335-9C9E-4504-A958-29AB0D8700BA}"/>
              </a:ext>
            </a:extLst>
          </p:cNvPr>
          <p:cNvSpPr txBox="1"/>
          <p:nvPr/>
        </p:nvSpPr>
        <p:spPr>
          <a:xfrm>
            <a:off x="349292" y="4466690"/>
            <a:ext cx="1762235" cy="1200329"/>
          </a:xfrm>
          <a:prstGeom prst="rect">
            <a:avLst/>
          </a:prstGeom>
          <a:noFill/>
        </p:spPr>
        <p:txBody>
          <a:bodyPr wrap="square" rtlCol="1">
            <a:spAutoFit/>
          </a:bodyPr>
          <a:lstStyle/>
          <a:p>
            <a:pPr algn="ctr"/>
            <a:r>
              <a:rPr lang="en-US" sz="2400" dirty="0"/>
              <a:t>Lock-in (AD630)</a:t>
            </a:r>
          </a:p>
          <a:p>
            <a:pPr algn="ctr"/>
            <a:r>
              <a:rPr lang="en-US" sz="2400" dirty="0"/>
              <a:t>90°</a:t>
            </a:r>
            <a:endParaRPr lang="he-IL" sz="2400" dirty="0"/>
          </a:p>
        </p:txBody>
      </p:sp>
    </p:spTree>
    <p:extLst>
      <p:ext uri="{BB962C8B-B14F-4D97-AF65-F5344CB8AC3E}">
        <p14:creationId xmlns:p14="http://schemas.microsoft.com/office/powerpoint/2010/main" val="41793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5664"/>
            <a:ext cx="10515600" cy="749660"/>
          </a:xfrm>
        </p:spPr>
        <p:txBody>
          <a:bodyPr>
            <a:normAutofit/>
          </a:bodyPr>
          <a:lstStyle/>
          <a:p>
            <a:pPr algn="ctr"/>
            <a:r>
              <a:rPr lang="he-IL" u="sng" dirty="0"/>
              <a:t>מה היה קודם</a:t>
            </a:r>
          </a:p>
        </p:txBody>
      </p:sp>
      <p:sp>
        <p:nvSpPr>
          <p:cNvPr id="3" name="מציין מיקום תוכן 2">
            <a:extLst>
              <a:ext uri="{FF2B5EF4-FFF2-40B4-BE49-F238E27FC236}">
                <a16:creationId xmlns:a16="http://schemas.microsoft.com/office/drawing/2014/main" id="{614C062A-72C4-40B5-A9F0-045D537E29B8}"/>
              </a:ext>
            </a:extLst>
          </p:cNvPr>
          <p:cNvSpPr>
            <a:spLocks noGrp="1"/>
          </p:cNvSpPr>
          <p:nvPr>
            <p:ph idx="1"/>
          </p:nvPr>
        </p:nvSpPr>
        <p:spPr>
          <a:xfrm>
            <a:off x="6004560" y="1825625"/>
            <a:ext cx="5257800" cy="4351338"/>
          </a:xfrm>
        </p:spPr>
        <p:txBody>
          <a:bodyPr/>
          <a:lstStyle/>
          <a:p>
            <a:r>
              <a:rPr lang="he-IL" dirty="0"/>
              <a:t>מעגל על גבי </a:t>
            </a:r>
            <a:r>
              <a:rPr lang="en-US" dirty="0"/>
              <a:t>Prototyping Board</a:t>
            </a:r>
            <a:r>
              <a:rPr lang="he-IL" dirty="0"/>
              <a:t>:</a:t>
            </a:r>
          </a:p>
          <a:p>
            <a:pPr marL="0" indent="0">
              <a:buNone/>
            </a:pPr>
            <a:endParaRPr lang="he-IL" dirty="0"/>
          </a:p>
        </p:txBody>
      </p:sp>
      <p:pic>
        <p:nvPicPr>
          <p:cNvPr id="4" name="תמונה 3">
            <a:extLst>
              <a:ext uri="{FF2B5EF4-FFF2-40B4-BE49-F238E27FC236}">
                <a16:creationId xmlns:a16="http://schemas.microsoft.com/office/drawing/2014/main" id="{12BA11BD-AD89-4EE0-972C-1AA9384C7C6D}"/>
              </a:ext>
            </a:extLst>
          </p:cNvPr>
          <p:cNvPicPr>
            <a:picLocks noChangeAspect="1"/>
          </p:cNvPicPr>
          <p:nvPr/>
        </p:nvPicPr>
        <p:blipFill>
          <a:blip r:embed="rId2"/>
          <a:stretch>
            <a:fillRect/>
          </a:stretch>
        </p:blipFill>
        <p:spPr>
          <a:xfrm>
            <a:off x="7353599" y="2439205"/>
            <a:ext cx="3621106" cy="3009900"/>
          </a:xfrm>
          <a:prstGeom prst="rect">
            <a:avLst/>
          </a:prstGeom>
        </p:spPr>
      </p:pic>
      <p:sp>
        <p:nvSpPr>
          <p:cNvPr id="5" name="מציין מיקום תוכן 2">
            <a:extLst>
              <a:ext uri="{FF2B5EF4-FFF2-40B4-BE49-F238E27FC236}">
                <a16:creationId xmlns:a16="http://schemas.microsoft.com/office/drawing/2014/main" id="{4FBB73FC-99D4-4462-BCBD-BCF4002A10B4}"/>
              </a:ext>
            </a:extLst>
          </p:cNvPr>
          <p:cNvSpPr txBox="1">
            <a:spLocks/>
          </p:cNvSpPr>
          <p:nvPr/>
        </p:nvSpPr>
        <p:spPr>
          <a:xfrm>
            <a:off x="954254" y="1823277"/>
            <a:ext cx="4137074" cy="435133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e-IL" dirty="0"/>
              <a:t>ממשק </a:t>
            </a:r>
            <a:r>
              <a:rPr lang="en-US" dirty="0" err="1"/>
              <a:t>Labview</a:t>
            </a:r>
            <a:r>
              <a:rPr lang="he-IL" dirty="0"/>
              <a:t>:</a:t>
            </a:r>
          </a:p>
          <a:p>
            <a:pPr marL="0" indent="0">
              <a:buNone/>
            </a:pPr>
            <a:endParaRPr lang="he-IL" dirty="0"/>
          </a:p>
          <a:p>
            <a:pPr marL="0" indent="0">
              <a:buFont typeface="Arial" panose="020B0604020202020204" pitchFamily="34" charset="0"/>
              <a:buNone/>
            </a:pPr>
            <a:endParaRPr lang="he-IL" dirty="0"/>
          </a:p>
        </p:txBody>
      </p:sp>
      <p:pic>
        <p:nvPicPr>
          <p:cNvPr id="6" name="תמונה 5">
            <a:extLst>
              <a:ext uri="{FF2B5EF4-FFF2-40B4-BE49-F238E27FC236}">
                <a16:creationId xmlns:a16="http://schemas.microsoft.com/office/drawing/2014/main" id="{130BEA6E-36BC-4027-A944-BA72C87D7A56}"/>
              </a:ext>
            </a:extLst>
          </p:cNvPr>
          <p:cNvPicPr>
            <a:picLocks noChangeAspect="1"/>
          </p:cNvPicPr>
          <p:nvPr/>
        </p:nvPicPr>
        <p:blipFill>
          <a:blip r:embed="rId3"/>
          <a:stretch>
            <a:fillRect/>
          </a:stretch>
        </p:blipFill>
        <p:spPr>
          <a:xfrm>
            <a:off x="1194431" y="2439205"/>
            <a:ext cx="3629025" cy="3009900"/>
          </a:xfrm>
          <a:prstGeom prst="rect">
            <a:avLst/>
          </a:prstGeom>
        </p:spPr>
      </p:pic>
      <p:sp>
        <p:nvSpPr>
          <p:cNvPr id="7" name="תיבת טקסט 6">
            <a:extLst>
              <a:ext uri="{FF2B5EF4-FFF2-40B4-BE49-F238E27FC236}">
                <a16:creationId xmlns:a16="http://schemas.microsoft.com/office/drawing/2014/main" id="{098361A3-7BFD-4BB4-AA81-41ED14F38A5A}"/>
              </a:ext>
            </a:extLst>
          </p:cNvPr>
          <p:cNvSpPr txBox="1"/>
          <p:nvPr/>
        </p:nvSpPr>
        <p:spPr>
          <a:xfrm>
            <a:off x="1413164" y="6084914"/>
            <a:ext cx="9940636" cy="369332"/>
          </a:xfrm>
          <a:prstGeom prst="rect">
            <a:avLst/>
          </a:prstGeom>
          <a:noFill/>
        </p:spPr>
        <p:txBody>
          <a:bodyPr wrap="square" rtlCol="1">
            <a:spAutoFit/>
          </a:bodyPr>
          <a:lstStyle/>
          <a:p>
            <a:r>
              <a:rPr lang="he-IL" dirty="0"/>
              <a:t>מתוך הפרויקט של מתתיהו </a:t>
            </a:r>
            <a:r>
              <a:rPr lang="he-IL" dirty="0" err="1"/>
              <a:t>גולדמאיר</a:t>
            </a:r>
            <a:r>
              <a:rPr lang="he-IL" dirty="0"/>
              <a:t> תשע"ח 2018</a:t>
            </a:r>
          </a:p>
        </p:txBody>
      </p:sp>
      <p:sp>
        <p:nvSpPr>
          <p:cNvPr id="8" name="TextBox 7">
            <a:extLst>
              <a:ext uri="{FF2B5EF4-FFF2-40B4-BE49-F238E27FC236}">
                <a16:creationId xmlns:a16="http://schemas.microsoft.com/office/drawing/2014/main" id="{2379944C-C48B-48B0-A9E1-96157A773A38}"/>
              </a:ext>
            </a:extLst>
          </p:cNvPr>
          <p:cNvSpPr txBox="1"/>
          <p:nvPr/>
        </p:nvSpPr>
        <p:spPr>
          <a:xfrm>
            <a:off x="5458082" y="2270735"/>
            <a:ext cx="1495538" cy="646331"/>
          </a:xfrm>
          <a:prstGeom prst="rect">
            <a:avLst/>
          </a:prstGeom>
          <a:noFill/>
        </p:spPr>
        <p:txBody>
          <a:bodyPr wrap="none" rtlCol="0">
            <a:spAutoFit/>
          </a:bodyPr>
          <a:lstStyle/>
          <a:p>
            <a:r>
              <a:rPr lang="en-US" dirty="0"/>
              <a:t>Photo resistor</a:t>
            </a:r>
          </a:p>
          <a:p>
            <a:r>
              <a:rPr lang="en-US" dirty="0"/>
              <a:t>Pre amp</a:t>
            </a:r>
          </a:p>
        </p:txBody>
      </p:sp>
      <p:sp>
        <p:nvSpPr>
          <p:cNvPr id="9" name="TextBox 8">
            <a:extLst>
              <a:ext uri="{FF2B5EF4-FFF2-40B4-BE49-F238E27FC236}">
                <a16:creationId xmlns:a16="http://schemas.microsoft.com/office/drawing/2014/main" id="{4964F6A5-2BF4-448D-84DB-8C2D388255EC}"/>
              </a:ext>
            </a:extLst>
          </p:cNvPr>
          <p:cNvSpPr txBox="1"/>
          <p:nvPr/>
        </p:nvSpPr>
        <p:spPr>
          <a:xfrm>
            <a:off x="5289790" y="3436653"/>
            <a:ext cx="1582934" cy="369332"/>
          </a:xfrm>
          <a:prstGeom prst="rect">
            <a:avLst/>
          </a:prstGeom>
          <a:noFill/>
        </p:spPr>
        <p:txBody>
          <a:bodyPr wrap="none" rtlCol="0">
            <a:spAutoFit/>
          </a:bodyPr>
          <a:lstStyle/>
          <a:p>
            <a:r>
              <a:rPr lang="en-US" dirty="0"/>
              <a:t>Lock in devices</a:t>
            </a:r>
          </a:p>
        </p:txBody>
      </p:sp>
      <p:sp>
        <p:nvSpPr>
          <p:cNvPr id="10" name="TextBox 9">
            <a:extLst>
              <a:ext uri="{FF2B5EF4-FFF2-40B4-BE49-F238E27FC236}">
                <a16:creationId xmlns:a16="http://schemas.microsoft.com/office/drawing/2014/main" id="{77C428BD-5DCB-40A8-B7EA-7278095AAC18}"/>
              </a:ext>
            </a:extLst>
          </p:cNvPr>
          <p:cNvSpPr txBox="1"/>
          <p:nvPr/>
        </p:nvSpPr>
        <p:spPr>
          <a:xfrm>
            <a:off x="5903520" y="5413744"/>
            <a:ext cx="1209690" cy="369332"/>
          </a:xfrm>
          <a:prstGeom prst="rect">
            <a:avLst/>
          </a:prstGeom>
          <a:noFill/>
        </p:spPr>
        <p:txBody>
          <a:bodyPr wrap="none" rtlCol="0">
            <a:spAutoFit/>
          </a:bodyPr>
          <a:lstStyle/>
          <a:p>
            <a:r>
              <a:rPr lang="en-US" dirty="0"/>
              <a:t>Logic gates</a:t>
            </a:r>
          </a:p>
        </p:txBody>
      </p:sp>
      <p:sp>
        <p:nvSpPr>
          <p:cNvPr id="11" name="TextBox 10">
            <a:extLst>
              <a:ext uri="{FF2B5EF4-FFF2-40B4-BE49-F238E27FC236}">
                <a16:creationId xmlns:a16="http://schemas.microsoft.com/office/drawing/2014/main" id="{961C0C28-DB61-46FF-A0D4-BBB9FA854661}"/>
              </a:ext>
            </a:extLst>
          </p:cNvPr>
          <p:cNvSpPr txBox="1"/>
          <p:nvPr/>
        </p:nvSpPr>
        <p:spPr>
          <a:xfrm>
            <a:off x="10783160" y="3554363"/>
            <a:ext cx="1439177" cy="923330"/>
          </a:xfrm>
          <a:prstGeom prst="rect">
            <a:avLst/>
          </a:prstGeom>
          <a:noFill/>
        </p:spPr>
        <p:txBody>
          <a:bodyPr wrap="none" rtlCol="0">
            <a:spAutoFit/>
          </a:bodyPr>
          <a:lstStyle/>
          <a:p>
            <a:pPr algn="ctr"/>
            <a:r>
              <a:rPr lang="en-US" dirty="0"/>
              <a:t>RTD and amp</a:t>
            </a:r>
          </a:p>
          <a:p>
            <a:pPr algn="ctr"/>
            <a:r>
              <a:rPr lang="en-US" dirty="0"/>
              <a:t>Current</a:t>
            </a:r>
          </a:p>
          <a:p>
            <a:pPr algn="ctr"/>
            <a:r>
              <a:rPr lang="en-US" dirty="0"/>
              <a:t> source</a:t>
            </a:r>
          </a:p>
        </p:txBody>
      </p:sp>
      <p:sp>
        <p:nvSpPr>
          <p:cNvPr id="12" name="TextBox 11">
            <a:extLst>
              <a:ext uri="{FF2B5EF4-FFF2-40B4-BE49-F238E27FC236}">
                <a16:creationId xmlns:a16="http://schemas.microsoft.com/office/drawing/2014/main" id="{6F02663A-A027-479E-8E06-5276A81D8401}"/>
              </a:ext>
            </a:extLst>
          </p:cNvPr>
          <p:cNvSpPr txBox="1"/>
          <p:nvPr/>
        </p:nvSpPr>
        <p:spPr>
          <a:xfrm>
            <a:off x="9550801" y="5481237"/>
            <a:ext cx="1711559" cy="369332"/>
          </a:xfrm>
          <a:prstGeom prst="rect">
            <a:avLst/>
          </a:prstGeom>
          <a:noFill/>
        </p:spPr>
        <p:txBody>
          <a:bodyPr wrap="none" rtlCol="0">
            <a:spAutoFit/>
          </a:bodyPr>
          <a:lstStyle/>
          <a:p>
            <a:r>
              <a:rPr lang="en-US" dirty="0"/>
              <a:t>Post lock in amp</a:t>
            </a:r>
          </a:p>
        </p:txBody>
      </p:sp>
      <p:cxnSp>
        <p:nvCxnSpPr>
          <p:cNvPr id="14" name="Straight Arrow Connector 13">
            <a:extLst>
              <a:ext uri="{FF2B5EF4-FFF2-40B4-BE49-F238E27FC236}">
                <a16:creationId xmlns:a16="http://schemas.microsoft.com/office/drawing/2014/main" id="{075700D0-A7BE-4F81-93A2-768ECDE7B040}"/>
              </a:ext>
            </a:extLst>
          </p:cNvPr>
          <p:cNvCxnSpPr>
            <a:cxnSpLocks/>
            <a:stCxn id="12" idx="0"/>
          </p:cNvCxnSpPr>
          <p:nvPr/>
        </p:nvCxnSpPr>
        <p:spPr>
          <a:xfrm flipV="1">
            <a:off x="10406581" y="5007971"/>
            <a:ext cx="10545" cy="4732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1ED49CA-71F8-45AC-9A06-657D8F79F1AC}"/>
              </a:ext>
            </a:extLst>
          </p:cNvPr>
          <p:cNvCxnSpPr>
            <a:cxnSpLocks/>
            <a:stCxn id="11" idx="0"/>
          </p:cNvCxnSpPr>
          <p:nvPr/>
        </p:nvCxnSpPr>
        <p:spPr>
          <a:xfrm flipH="1" flipV="1">
            <a:off x="10763679" y="3320018"/>
            <a:ext cx="739070" cy="23434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A60E81-5B15-4B49-904D-F0BCF71F2C43}"/>
              </a:ext>
            </a:extLst>
          </p:cNvPr>
          <p:cNvCxnSpPr>
            <a:cxnSpLocks/>
            <a:stCxn id="10" idx="0"/>
          </p:cNvCxnSpPr>
          <p:nvPr/>
        </p:nvCxnSpPr>
        <p:spPr>
          <a:xfrm flipV="1">
            <a:off x="6508365" y="4325572"/>
            <a:ext cx="845233" cy="108817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D7C791-FF10-4EB8-8E1C-108D7843546B}"/>
              </a:ext>
            </a:extLst>
          </p:cNvPr>
          <p:cNvCxnSpPr>
            <a:cxnSpLocks/>
            <a:stCxn id="10" idx="0"/>
          </p:cNvCxnSpPr>
          <p:nvPr/>
        </p:nvCxnSpPr>
        <p:spPr>
          <a:xfrm flipV="1">
            <a:off x="6508365" y="5183407"/>
            <a:ext cx="2387997" cy="23033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76A5BD4-2931-4735-B931-B5BA3FAEB24B}"/>
              </a:ext>
            </a:extLst>
          </p:cNvPr>
          <p:cNvCxnSpPr>
            <a:cxnSpLocks/>
            <a:stCxn id="9" idx="3"/>
          </p:cNvCxnSpPr>
          <p:nvPr/>
        </p:nvCxnSpPr>
        <p:spPr>
          <a:xfrm>
            <a:off x="6872724" y="3621319"/>
            <a:ext cx="2143135" cy="51958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6E560BE-A17A-403F-8726-74CD90CDD20F}"/>
              </a:ext>
            </a:extLst>
          </p:cNvPr>
          <p:cNvCxnSpPr>
            <a:cxnSpLocks/>
            <a:stCxn id="9" idx="3"/>
          </p:cNvCxnSpPr>
          <p:nvPr/>
        </p:nvCxnSpPr>
        <p:spPr>
          <a:xfrm flipV="1">
            <a:off x="6872724" y="3396138"/>
            <a:ext cx="2123654" cy="22518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9D7845-1056-4197-980C-2F51EBCA5DD6}"/>
              </a:ext>
            </a:extLst>
          </p:cNvPr>
          <p:cNvCxnSpPr>
            <a:cxnSpLocks/>
          </p:cNvCxnSpPr>
          <p:nvPr/>
        </p:nvCxnSpPr>
        <p:spPr>
          <a:xfrm>
            <a:off x="6872724" y="2570359"/>
            <a:ext cx="1884414" cy="772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994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7C5BF3-2CE2-41E1-B6C8-0FC2EC1861D9}"/>
              </a:ext>
            </a:extLst>
          </p:cNvPr>
          <p:cNvSpPr>
            <a:spLocks noGrp="1"/>
          </p:cNvSpPr>
          <p:nvPr>
            <p:ph type="title"/>
          </p:nvPr>
        </p:nvSpPr>
        <p:spPr>
          <a:xfrm>
            <a:off x="838200" y="402622"/>
            <a:ext cx="10245308" cy="800177"/>
          </a:xfrm>
        </p:spPr>
        <p:txBody>
          <a:bodyPr/>
          <a:lstStyle/>
          <a:p>
            <a:pPr algn="ctr"/>
            <a:r>
              <a:rPr lang="he-IL" u="sng" dirty="0"/>
              <a:t>המעגלים שתוכננו</a:t>
            </a:r>
            <a:endParaRPr lang="he-IL" dirty="0"/>
          </a:p>
        </p:txBody>
      </p:sp>
      <p:sp>
        <p:nvSpPr>
          <p:cNvPr id="3" name="מציין מיקום תוכן 2">
            <a:extLst>
              <a:ext uri="{FF2B5EF4-FFF2-40B4-BE49-F238E27FC236}">
                <a16:creationId xmlns:a16="http://schemas.microsoft.com/office/drawing/2014/main" id="{A014B7AC-4DA2-4AAB-9641-1398D56CABE8}"/>
              </a:ext>
            </a:extLst>
          </p:cNvPr>
          <p:cNvSpPr>
            <a:spLocks noGrp="1"/>
          </p:cNvSpPr>
          <p:nvPr>
            <p:ph idx="1"/>
          </p:nvPr>
        </p:nvSpPr>
        <p:spPr>
          <a:xfrm>
            <a:off x="838200" y="1790984"/>
            <a:ext cx="10245308" cy="4357843"/>
          </a:xfrm>
        </p:spPr>
        <p:txBody>
          <a:bodyPr/>
          <a:lstStyle/>
          <a:p>
            <a:pPr marL="514350" indent="-514350">
              <a:buFont typeface="+mj-lt"/>
              <a:buAutoNum type="arabicPeriod"/>
            </a:pPr>
            <a:r>
              <a:rPr lang="he-IL" dirty="0"/>
              <a:t>מעגל מדידת טמפרטורה על ידי </a:t>
            </a:r>
            <a:r>
              <a:rPr lang="en-US" dirty="0"/>
              <a:t>RTD</a:t>
            </a:r>
            <a:r>
              <a:rPr lang="he-IL" dirty="0"/>
              <a:t>. </a:t>
            </a:r>
          </a:p>
          <a:p>
            <a:pPr marL="514350" indent="-514350">
              <a:buFont typeface="+mj-lt"/>
              <a:buAutoNum type="arabicPeriod"/>
            </a:pPr>
            <a:r>
              <a:rPr lang="he-IL" dirty="0"/>
              <a:t>מעגל </a:t>
            </a:r>
            <a:r>
              <a:rPr lang="en-US" dirty="0"/>
              <a:t> Lock-in Detection</a:t>
            </a:r>
            <a:r>
              <a:rPr lang="he-IL" dirty="0"/>
              <a:t>לקליטת האור המוחזר הכולל תזמון לתאורת ה</a:t>
            </a:r>
            <a:r>
              <a:rPr lang="en-US" dirty="0"/>
              <a:t>LED</a:t>
            </a:r>
            <a:r>
              <a:rPr lang="he-IL" dirty="0"/>
              <a:t>.</a:t>
            </a:r>
          </a:p>
          <a:p>
            <a:pPr marL="0" indent="0">
              <a:buNone/>
            </a:pPr>
            <a:endParaRPr lang="he-IL" dirty="0"/>
          </a:p>
          <a:p>
            <a:r>
              <a:rPr lang="he-IL" dirty="0"/>
              <a:t>תכנון המעגלים </a:t>
            </a:r>
            <a:r>
              <a:rPr lang="he-IL" dirty="0" err="1"/>
              <a:t>וה</a:t>
            </a:r>
            <a:r>
              <a:rPr lang="en-US" dirty="0"/>
              <a:t>PCB</a:t>
            </a:r>
            <a:r>
              <a:rPr lang="he-IL" dirty="0"/>
              <a:t> בוצע בתכנת  	       - תכנת קוד פתוח המסייעת בעיצוב סכמות למעגלים אלקטרוניים והפיכתן ל</a:t>
            </a:r>
            <a:r>
              <a:rPr lang="en-US" dirty="0"/>
              <a:t>PCB</a:t>
            </a:r>
            <a:r>
              <a:rPr lang="he-IL" dirty="0"/>
              <a:t>. </a:t>
            </a:r>
          </a:p>
          <a:p>
            <a:r>
              <a:rPr lang="he-IL" dirty="0"/>
              <a:t>בשלב ה</a:t>
            </a:r>
            <a:r>
              <a:rPr lang="en-US" dirty="0"/>
              <a:t>routing</a:t>
            </a:r>
            <a:r>
              <a:rPr lang="he-IL" dirty="0"/>
              <a:t> השתמשנו בשתי שכבות. </a:t>
            </a:r>
          </a:p>
          <a:p>
            <a:r>
              <a:rPr lang="he-IL" dirty="0"/>
              <a:t>בנינו את כל המעגלים פיזית ע"ג </a:t>
            </a:r>
            <a:r>
              <a:rPr lang="en-US" dirty="0"/>
              <a:t>Prototyping Breadboards</a:t>
            </a:r>
            <a:r>
              <a:rPr lang="he-IL" dirty="0"/>
              <a:t> כדי לבצע אימות (</a:t>
            </a:r>
            <a:r>
              <a:rPr lang="en-US" dirty="0"/>
              <a:t>Verification</a:t>
            </a:r>
            <a:r>
              <a:rPr lang="he-IL" dirty="0"/>
              <a:t>). </a:t>
            </a:r>
          </a:p>
          <a:p>
            <a:pPr marL="514350" indent="-514350">
              <a:buFont typeface="+mj-lt"/>
              <a:buAutoNum type="arabicPeriod"/>
            </a:pPr>
            <a:endParaRPr lang="he-IL" dirty="0"/>
          </a:p>
        </p:txBody>
      </p:sp>
      <p:pic>
        <p:nvPicPr>
          <p:cNvPr id="4" name="תמונה 3">
            <a:extLst>
              <a:ext uri="{FF2B5EF4-FFF2-40B4-BE49-F238E27FC236}">
                <a16:creationId xmlns:a16="http://schemas.microsoft.com/office/drawing/2014/main" id="{00692722-8EA0-448B-9719-B8E1DE412C4D}"/>
              </a:ext>
            </a:extLst>
          </p:cNvPr>
          <p:cNvPicPr>
            <a:picLocks noChangeAspect="1"/>
          </p:cNvPicPr>
          <p:nvPr/>
        </p:nvPicPr>
        <p:blipFill>
          <a:blip r:embed="rId3"/>
          <a:stretch>
            <a:fillRect/>
          </a:stretch>
        </p:blipFill>
        <p:spPr>
          <a:xfrm>
            <a:off x="4953000" y="3767532"/>
            <a:ext cx="963917" cy="393795"/>
          </a:xfrm>
          <a:prstGeom prst="rect">
            <a:avLst/>
          </a:prstGeom>
        </p:spPr>
      </p:pic>
    </p:spTree>
    <p:extLst>
      <p:ext uri="{BB962C8B-B14F-4D97-AF65-F5344CB8AC3E}">
        <p14:creationId xmlns:p14="http://schemas.microsoft.com/office/powerpoint/2010/main" val="3885838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24093B-0B2B-4436-AB7B-04BF5B5CBA94}"/>
              </a:ext>
            </a:extLst>
          </p:cNvPr>
          <p:cNvSpPr>
            <a:spLocks noGrp="1"/>
          </p:cNvSpPr>
          <p:nvPr>
            <p:ph type="title"/>
          </p:nvPr>
        </p:nvSpPr>
        <p:spPr>
          <a:xfrm>
            <a:off x="838200" y="-6594"/>
            <a:ext cx="10515600" cy="869964"/>
          </a:xfrm>
        </p:spPr>
        <p:txBody>
          <a:bodyPr/>
          <a:lstStyle/>
          <a:p>
            <a:pPr algn="ctr"/>
            <a:r>
              <a:rPr lang="he-IL" u="sng" dirty="0"/>
              <a:t>מעגלי האבטיפוס שבנינו:</a:t>
            </a:r>
          </a:p>
        </p:txBody>
      </p:sp>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16200000">
            <a:off x="3524250" y="689316"/>
            <a:ext cx="5143500" cy="6858000"/>
          </a:xfrm>
          <a:prstGeom prst="rect">
            <a:avLst/>
          </a:prstGeom>
        </p:spPr>
      </p:pic>
      <p:sp>
        <p:nvSpPr>
          <p:cNvPr id="4" name="תיבת טקסט 9">
            <a:extLst>
              <a:ext uri="{FF2B5EF4-FFF2-40B4-BE49-F238E27FC236}">
                <a16:creationId xmlns:a16="http://schemas.microsoft.com/office/drawing/2014/main" id="{02D40D56-38FE-4023-8878-BB21CB5CECFE}"/>
              </a:ext>
            </a:extLst>
          </p:cNvPr>
          <p:cNvSpPr txBox="1"/>
          <p:nvPr/>
        </p:nvSpPr>
        <p:spPr>
          <a:xfrm>
            <a:off x="3038620" y="1084900"/>
            <a:ext cx="2727487" cy="461665"/>
          </a:xfrm>
          <a:prstGeom prst="rect">
            <a:avLst/>
          </a:prstGeom>
          <a:noFill/>
        </p:spPr>
        <p:txBody>
          <a:bodyPr wrap="square" rtlCol="1">
            <a:spAutoFit/>
          </a:bodyPr>
          <a:lstStyle/>
          <a:p>
            <a:r>
              <a:rPr lang="he-IL" sz="2400" u="sng" dirty="0"/>
              <a:t>מדידת טמפ' ע"י </a:t>
            </a:r>
            <a:r>
              <a:rPr lang="en-US" sz="2400" u="sng" dirty="0"/>
              <a:t>RTD</a:t>
            </a:r>
            <a:endParaRPr lang="he-IL" sz="2400" u="sng" dirty="0"/>
          </a:p>
        </p:txBody>
      </p:sp>
      <p:sp>
        <p:nvSpPr>
          <p:cNvPr id="5" name="תיבת טקסט 9">
            <a:extLst>
              <a:ext uri="{FF2B5EF4-FFF2-40B4-BE49-F238E27FC236}">
                <a16:creationId xmlns:a16="http://schemas.microsoft.com/office/drawing/2014/main" id="{02D40D56-38FE-4023-8878-BB21CB5CECFE}"/>
              </a:ext>
            </a:extLst>
          </p:cNvPr>
          <p:cNvSpPr txBox="1"/>
          <p:nvPr/>
        </p:nvSpPr>
        <p:spPr>
          <a:xfrm>
            <a:off x="6215574" y="1082554"/>
            <a:ext cx="2727487" cy="461665"/>
          </a:xfrm>
          <a:prstGeom prst="rect">
            <a:avLst/>
          </a:prstGeom>
          <a:noFill/>
        </p:spPr>
        <p:txBody>
          <a:bodyPr wrap="square" rtlCol="1">
            <a:spAutoFit/>
          </a:bodyPr>
          <a:lstStyle/>
          <a:p>
            <a:r>
              <a:rPr lang="en-US" sz="2400" u="sng" dirty="0"/>
              <a:t>Lock In Detection</a:t>
            </a:r>
            <a:endParaRPr lang="he-IL" sz="2400" u="sng" dirty="0"/>
          </a:p>
        </p:txBody>
      </p:sp>
    </p:spTree>
    <p:extLst>
      <p:ext uri="{BB962C8B-B14F-4D97-AF65-F5344CB8AC3E}">
        <p14:creationId xmlns:p14="http://schemas.microsoft.com/office/powerpoint/2010/main" val="8244572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6B02D-812D-4C96-A98B-CC60D5C81149}"/>
              </a:ext>
            </a:extLst>
          </p:cNvPr>
          <p:cNvSpPr>
            <a:spLocks noGrp="1"/>
          </p:cNvSpPr>
          <p:nvPr>
            <p:ph type="title"/>
          </p:nvPr>
        </p:nvSpPr>
        <p:spPr>
          <a:xfrm>
            <a:off x="838200" y="14518"/>
            <a:ext cx="10515600" cy="832168"/>
          </a:xfrm>
        </p:spPr>
        <p:txBody>
          <a:bodyPr>
            <a:normAutofit/>
          </a:bodyPr>
          <a:lstStyle/>
          <a:p>
            <a:r>
              <a:rPr lang="he-IL" u="sng" dirty="0"/>
              <a:t>סכמות המעגלים - מעגל מדידת טמפרטורה ע"י </a:t>
            </a:r>
            <a:r>
              <a:rPr lang="en-US" u="sng" dirty="0"/>
              <a:t>RTD </a:t>
            </a:r>
            <a:endParaRPr lang="he-IL" u="sng" dirty="0"/>
          </a:p>
        </p:txBody>
      </p:sp>
      <p:sp>
        <p:nvSpPr>
          <p:cNvPr id="3" name="מציין מיקום תוכן 2">
            <a:extLst>
              <a:ext uri="{FF2B5EF4-FFF2-40B4-BE49-F238E27FC236}">
                <a16:creationId xmlns:a16="http://schemas.microsoft.com/office/drawing/2014/main" id="{614C062A-72C4-40B5-A9F0-045D537E29B8}"/>
              </a:ext>
            </a:extLst>
          </p:cNvPr>
          <p:cNvSpPr>
            <a:spLocks noGrp="1"/>
          </p:cNvSpPr>
          <p:nvPr>
            <p:ph idx="1"/>
          </p:nvPr>
        </p:nvSpPr>
        <p:spPr/>
        <p:txBody>
          <a:bodyPr/>
          <a:lstStyle/>
          <a:p>
            <a:r>
              <a:rPr lang="he-IL" dirty="0"/>
              <a:t>מעגל זה מורכב מ-5 חלקים:</a:t>
            </a:r>
          </a:p>
          <a:p>
            <a:pPr marL="914400" lvl="1" indent="-457200">
              <a:buFont typeface="+mj-lt"/>
              <a:buAutoNum type="arabicPeriod"/>
            </a:pPr>
            <a:r>
              <a:rPr lang="he-IL" dirty="0">
                <a:hlinkClick r:id="rId2" action="ppaction://hlinksldjump"/>
              </a:rPr>
              <a:t>חיישן </a:t>
            </a:r>
            <a:r>
              <a:rPr lang="en-US" dirty="0">
                <a:hlinkClick r:id="rId2" action="ppaction://hlinksldjump"/>
              </a:rPr>
              <a:t>RTD </a:t>
            </a:r>
            <a:r>
              <a:rPr lang="he-IL" dirty="0"/>
              <a:t>– אשר מהווה נגד משתנה תלוי טמפרטורה. </a:t>
            </a:r>
          </a:p>
          <a:p>
            <a:pPr marL="914400" lvl="1" indent="-457200">
              <a:buFont typeface="+mj-lt"/>
              <a:buAutoNum type="arabicPeriod"/>
            </a:pPr>
            <a:r>
              <a:rPr lang="he-IL" dirty="0">
                <a:hlinkClick r:id="rId3" action="ppaction://hlinksldjump"/>
              </a:rPr>
              <a:t>מעגל ליצירת זרם קבוע </a:t>
            </a:r>
            <a:r>
              <a:rPr lang="he-IL" dirty="0"/>
              <a:t>– תפקידו לתת זרם קבוע דרך חיישן ה- </a:t>
            </a:r>
            <a:r>
              <a:rPr lang="en-US" dirty="0"/>
              <a:t>RTD</a:t>
            </a:r>
            <a:r>
              <a:rPr lang="he-IL" dirty="0"/>
              <a:t> כך שנקבל מתח משתנה התלוי רק בהתנגדות החיישן.</a:t>
            </a:r>
          </a:p>
          <a:p>
            <a:pPr marL="914400" lvl="1" indent="-457200">
              <a:buFont typeface="+mj-lt"/>
              <a:buAutoNum type="arabicPeriod"/>
            </a:pPr>
            <a:r>
              <a:rPr lang="he-IL" dirty="0">
                <a:hlinkClick r:id="rId3" action="ppaction://hlinksldjump"/>
              </a:rPr>
              <a:t>מגבר יחידה כולל </a:t>
            </a:r>
            <a:r>
              <a:rPr lang="en-US" dirty="0">
                <a:hlinkClick r:id="rId3" action="ppaction://hlinksldjump"/>
              </a:rPr>
              <a:t>Low pass filter </a:t>
            </a:r>
            <a:r>
              <a:rPr lang="he-IL" dirty="0"/>
              <a:t>– מטרתו היא להוריד את הרעשים</a:t>
            </a:r>
            <a:r>
              <a:rPr lang="en-US" dirty="0"/>
              <a:t>. </a:t>
            </a:r>
            <a:endParaRPr lang="he-IL" dirty="0"/>
          </a:p>
          <a:p>
            <a:pPr marL="914400" lvl="1" indent="-457200">
              <a:buFont typeface="+mj-lt"/>
              <a:buAutoNum type="arabicPeriod"/>
            </a:pPr>
            <a:r>
              <a:rPr lang="he-IL" dirty="0">
                <a:hlinkClick r:id="rId3" action="ppaction://hlinksldjump"/>
              </a:rPr>
              <a:t>מגבר עם יכולת הגברה </a:t>
            </a:r>
            <a:r>
              <a:rPr lang="en-US" dirty="0">
                <a:hlinkClick r:id="rId3" action="ppaction://hlinksldjump"/>
              </a:rPr>
              <a:t> Av =11 </a:t>
            </a:r>
            <a:r>
              <a:rPr lang="he-IL" dirty="0">
                <a:hlinkClick r:id="rId3" action="ppaction://hlinksldjump"/>
              </a:rPr>
              <a:t> </a:t>
            </a:r>
            <a:r>
              <a:rPr lang="he-IL" dirty="0"/>
              <a:t>- מטרתו להגביר את המתח כדי להתאים את תחום המתח לתחום הכניסה של ה</a:t>
            </a:r>
            <a:r>
              <a:rPr lang="en-US" dirty="0"/>
              <a:t>DAQ</a:t>
            </a:r>
            <a:r>
              <a:rPr lang="he-IL" dirty="0"/>
              <a:t>.</a:t>
            </a:r>
          </a:p>
        </p:txBody>
      </p:sp>
    </p:spTree>
    <p:extLst>
      <p:ext uri="{BB962C8B-B14F-4D97-AF65-F5344CB8AC3E}">
        <p14:creationId xmlns:p14="http://schemas.microsoft.com/office/powerpoint/2010/main" val="2771439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078"/>
          <a:stretch/>
        </p:blipFill>
        <p:spPr>
          <a:xfrm>
            <a:off x="779485" y="890588"/>
            <a:ext cx="10839749" cy="2827337"/>
          </a:xfrm>
          <a:prstGeom prst="rect">
            <a:avLst/>
          </a:prstGeom>
        </p:spPr>
      </p:pic>
      <p:pic>
        <p:nvPicPr>
          <p:cNvPr id="3" name="גרפיקה 2" descr="בקתה">
            <a:hlinkClick r:id="rId3" action="ppaction://hlinksldjump"/>
            <a:extLst>
              <a:ext uri="{FF2B5EF4-FFF2-40B4-BE49-F238E27FC236}">
                <a16:creationId xmlns:a16="http://schemas.microsoft.com/office/drawing/2014/main" id="{88EF3D03-744B-4505-BDC6-4A35ED16B78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0" y="5883812"/>
            <a:ext cx="914400" cy="914400"/>
          </a:xfrm>
          <a:prstGeom prst="rect">
            <a:avLst/>
          </a:prstGeom>
        </p:spPr>
      </p:pic>
      <p:sp>
        <p:nvSpPr>
          <p:cNvPr id="4" name="מלבן 3">
            <a:extLst>
              <a:ext uri="{FF2B5EF4-FFF2-40B4-BE49-F238E27FC236}">
                <a16:creationId xmlns:a16="http://schemas.microsoft.com/office/drawing/2014/main" id="{A733449E-6F29-4508-8EDE-48F8D039944B}"/>
              </a:ext>
            </a:extLst>
          </p:cNvPr>
          <p:cNvSpPr/>
          <p:nvPr/>
        </p:nvSpPr>
        <p:spPr>
          <a:xfrm>
            <a:off x="4004603" y="0"/>
            <a:ext cx="665870" cy="1477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מלבן 5">
            <a:extLst>
              <a:ext uri="{FF2B5EF4-FFF2-40B4-BE49-F238E27FC236}">
                <a16:creationId xmlns:a16="http://schemas.microsoft.com/office/drawing/2014/main" id="{695D5C86-B2AA-42C2-B89F-31E903798DD6}"/>
              </a:ext>
            </a:extLst>
          </p:cNvPr>
          <p:cNvSpPr/>
          <p:nvPr/>
        </p:nvSpPr>
        <p:spPr>
          <a:xfrm>
            <a:off x="139700" y="571499"/>
            <a:ext cx="11849100" cy="212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6">
            <a:extLst>
              <a:ext uri="{FF2B5EF4-FFF2-40B4-BE49-F238E27FC236}">
                <a16:creationId xmlns:a16="http://schemas.microsoft.com/office/drawing/2014/main" id="{9FC0B96F-3135-4B08-9C6B-2C28DBBA1AD6}"/>
              </a:ext>
            </a:extLst>
          </p:cNvPr>
          <p:cNvSpPr/>
          <p:nvPr/>
        </p:nvSpPr>
        <p:spPr>
          <a:xfrm>
            <a:off x="396240" y="784224"/>
            <a:ext cx="4893212" cy="21875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תיבת טקסט 7">
            <a:extLst>
              <a:ext uri="{FF2B5EF4-FFF2-40B4-BE49-F238E27FC236}">
                <a16:creationId xmlns:a16="http://schemas.microsoft.com/office/drawing/2014/main" id="{A323108F-684F-439B-AB12-B90C46D47D99}"/>
              </a:ext>
            </a:extLst>
          </p:cNvPr>
          <p:cNvSpPr txBox="1"/>
          <p:nvPr/>
        </p:nvSpPr>
        <p:spPr>
          <a:xfrm>
            <a:off x="1762850" y="3968751"/>
            <a:ext cx="2143580" cy="830997"/>
          </a:xfrm>
          <a:prstGeom prst="rect">
            <a:avLst/>
          </a:prstGeom>
          <a:noFill/>
        </p:spPr>
        <p:txBody>
          <a:bodyPr wrap="square" rtlCol="1">
            <a:spAutoFit/>
          </a:bodyPr>
          <a:lstStyle/>
          <a:p>
            <a:r>
              <a:rPr lang="he-IL" sz="2400" dirty="0">
                <a:solidFill>
                  <a:schemeClr val="accent1"/>
                </a:solidFill>
              </a:rPr>
              <a:t>מקור זרם קבוע</a:t>
            </a:r>
          </a:p>
          <a:p>
            <a:endParaRPr lang="he-IL" sz="2400" dirty="0">
              <a:solidFill>
                <a:schemeClr val="accent1"/>
              </a:solidFill>
            </a:endParaRPr>
          </a:p>
        </p:txBody>
      </p:sp>
      <p:sp>
        <p:nvSpPr>
          <p:cNvPr id="9" name="מלבן 8">
            <a:extLst>
              <a:ext uri="{FF2B5EF4-FFF2-40B4-BE49-F238E27FC236}">
                <a16:creationId xmlns:a16="http://schemas.microsoft.com/office/drawing/2014/main" id="{2596C357-61CF-45CE-991B-B5DF6462E9C1}"/>
              </a:ext>
            </a:extLst>
          </p:cNvPr>
          <p:cNvSpPr/>
          <p:nvPr/>
        </p:nvSpPr>
        <p:spPr>
          <a:xfrm>
            <a:off x="5524500" y="708660"/>
            <a:ext cx="4389120" cy="279654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תיבת טקסט 9">
            <a:extLst>
              <a:ext uri="{FF2B5EF4-FFF2-40B4-BE49-F238E27FC236}">
                <a16:creationId xmlns:a16="http://schemas.microsoft.com/office/drawing/2014/main" id="{02D40D56-38FE-4023-8878-BB21CB5CECFE}"/>
              </a:ext>
            </a:extLst>
          </p:cNvPr>
          <p:cNvSpPr txBox="1"/>
          <p:nvPr/>
        </p:nvSpPr>
        <p:spPr>
          <a:xfrm>
            <a:off x="4267200" y="3976011"/>
            <a:ext cx="6183450" cy="830997"/>
          </a:xfrm>
          <a:prstGeom prst="rect">
            <a:avLst/>
          </a:prstGeom>
          <a:noFill/>
        </p:spPr>
        <p:txBody>
          <a:bodyPr wrap="square" rtlCol="1">
            <a:spAutoFit/>
          </a:bodyPr>
          <a:lstStyle/>
          <a:p>
            <a:r>
              <a:rPr lang="he-IL" sz="2400" dirty="0">
                <a:solidFill>
                  <a:schemeClr val="accent2"/>
                </a:solidFill>
              </a:rPr>
              <a:t>מגבר יחידה+</a:t>
            </a:r>
            <a:r>
              <a:rPr lang="en-US" sz="2400" dirty="0">
                <a:solidFill>
                  <a:schemeClr val="accent2"/>
                </a:solidFill>
              </a:rPr>
              <a:t>low pass filter</a:t>
            </a:r>
            <a:r>
              <a:rPr lang="he-IL" sz="2400" dirty="0">
                <a:solidFill>
                  <a:schemeClr val="accent2"/>
                </a:solidFill>
              </a:rPr>
              <a:t> ומגבר </a:t>
            </a:r>
            <a:r>
              <a:rPr lang="en-US" sz="2400" dirty="0">
                <a:solidFill>
                  <a:schemeClr val="accent2"/>
                </a:solidFill>
              </a:rPr>
              <a:t>Av=11</a:t>
            </a:r>
            <a:r>
              <a:rPr lang="he-IL" sz="2400" dirty="0">
                <a:solidFill>
                  <a:schemeClr val="accent2"/>
                </a:solidFill>
              </a:rPr>
              <a:t>. </a:t>
            </a:r>
          </a:p>
          <a:p>
            <a:endParaRPr lang="he-IL" sz="2400" dirty="0">
              <a:solidFill>
                <a:schemeClr val="accent1"/>
              </a:solidFill>
            </a:endParaRPr>
          </a:p>
        </p:txBody>
      </p:sp>
      <p:sp>
        <p:nvSpPr>
          <p:cNvPr id="12" name="Rectangle 11"/>
          <p:cNvSpPr/>
          <p:nvPr/>
        </p:nvSpPr>
        <p:spPr>
          <a:xfrm>
            <a:off x="2057400" y="3505200"/>
            <a:ext cx="203200" cy="35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5397500" y="3540125"/>
            <a:ext cx="228600" cy="35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p:cNvSpPr/>
          <p:nvPr/>
        </p:nvSpPr>
        <p:spPr>
          <a:xfrm>
            <a:off x="6629399" y="3540125"/>
            <a:ext cx="358775" cy="35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p:cNvSpPr/>
          <p:nvPr/>
        </p:nvSpPr>
        <p:spPr>
          <a:xfrm>
            <a:off x="7762242" y="3540125"/>
            <a:ext cx="1096008" cy="35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p:cNvSpPr/>
          <p:nvPr/>
        </p:nvSpPr>
        <p:spPr>
          <a:xfrm>
            <a:off x="3792130" y="3526841"/>
            <a:ext cx="228600" cy="35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301540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311186D8-55A4-439F-8864-BE5327913833}"/>
              </a:ext>
            </a:extLst>
          </p:cNvPr>
          <p:cNvSpPr txBox="1"/>
          <p:nvPr/>
        </p:nvSpPr>
        <p:spPr>
          <a:xfrm>
            <a:off x="246743" y="7707"/>
            <a:ext cx="11698514" cy="707886"/>
          </a:xfrm>
          <a:prstGeom prst="rect">
            <a:avLst/>
          </a:prstGeom>
          <a:noFill/>
        </p:spPr>
        <p:txBody>
          <a:bodyPr wrap="square" rtlCol="1">
            <a:spAutoFit/>
          </a:bodyPr>
          <a:lstStyle/>
          <a:p>
            <a:pPr algn="ctr"/>
            <a:r>
              <a:rPr lang="en-US" sz="4000" u="sng" dirty="0"/>
              <a:t>layout</a:t>
            </a:r>
            <a:r>
              <a:rPr lang="he-IL" sz="4000" u="sng" dirty="0"/>
              <a:t> - מעגל מדידת טמפרטורה ע"י </a:t>
            </a:r>
            <a:r>
              <a:rPr lang="en-US" sz="4000" u="sng" dirty="0"/>
              <a:t>RTD </a:t>
            </a:r>
            <a:endParaRPr lang="he-IL" sz="4000" u="sng" dirty="0"/>
          </a:p>
        </p:txBody>
      </p:sp>
      <p:sp>
        <p:nvSpPr>
          <p:cNvPr id="5" name="תיבת טקסט 1">
            <a:extLst>
              <a:ext uri="{FF2B5EF4-FFF2-40B4-BE49-F238E27FC236}">
                <a16:creationId xmlns:a16="http://schemas.microsoft.com/office/drawing/2014/main" id="{40B32EE5-15D6-4242-B719-ABB55BD8521F}"/>
              </a:ext>
            </a:extLst>
          </p:cNvPr>
          <p:cNvSpPr txBox="1"/>
          <p:nvPr/>
        </p:nvSpPr>
        <p:spPr>
          <a:xfrm>
            <a:off x="7564156" y="1002356"/>
            <a:ext cx="2883877" cy="461665"/>
          </a:xfrm>
          <a:prstGeom prst="rect">
            <a:avLst/>
          </a:prstGeom>
          <a:noFill/>
        </p:spPr>
        <p:txBody>
          <a:bodyPr wrap="square" rtlCol="1">
            <a:spAutoFit/>
          </a:bodyPr>
          <a:lstStyle/>
          <a:p>
            <a:pPr algn="ctr"/>
            <a:r>
              <a:rPr lang="en-US" sz="2400" dirty="0"/>
              <a:t>M2</a:t>
            </a:r>
          </a:p>
        </p:txBody>
      </p:sp>
      <p:sp>
        <p:nvSpPr>
          <p:cNvPr id="7" name="תיבת טקסט 1">
            <a:extLst>
              <a:ext uri="{FF2B5EF4-FFF2-40B4-BE49-F238E27FC236}">
                <a16:creationId xmlns:a16="http://schemas.microsoft.com/office/drawing/2014/main" id="{501C1466-926E-4D48-AF36-15902977D881}"/>
              </a:ext>
            </a:extLst>
          </p:cNvPr>
          <p:cNvSpPr txBox="1"/>
          <p:nvPr/>
        </p:nvSpPr>
        <p:spPr>
          <a:xfrm>
            <a:off x="906181" y="1011881"/>
            <a:ext cx="4056832" cy="461665"/>
          </a:xfrm>
          <a:prstGeom prst="rect">
            <a:avLst/>
          </a:prstGeom>
          <a:noFill/>
        </p:spPr>
        <p:txBody>
          <a:bodyPr wrap="square" rtlCol="1">
            <a:spAutoFit/>
          </a:bodyPr>
          <a:lstStyle/>
          <a:p>
            <a:pPr algn="ctr"/>
            <a:r>
              <a:rPr lang="en-US" sz="2400" dirty="0"/>
              <a:t>M1 – including GND plane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3283" y="2418692"/>
            <a:ext cx="4879852" cy="311414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556139" y="2438411"/>
            <a:ext cx="4899912" cy="3054643"/>
          </a:xfrm>
          <a:prstGeom prst="rect">
            <a:avLst/>
          </a:prstGeom>
        </p:spPr>
      </p:pic>
    </p:spTree>
    <p:extLst>
      <p:ext uri="{BB962C8B-B14F-4D97-AF65-F5344CB8AC3E}">
        <p14:creationId xmlns:p14="http://schemas.microsoft.com/office/powerpoint/2010/main" val="453307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2065</TotalTime>
  <Words>2173</Words>
  <Application>Microsoft Office PowerPoint</Application>
  <PresentationFormat>Widescreen</PresentationFormat>
  <Paragraphs>267</Paragraphs>
  <Slides>44</Slides>
  <Notes>18</Notes>
  <HiddenSlides>19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Cambria Math</vt:lpstr>
      <vt:lpstr>Mangal</vt:lpstr>
      <vt:lpstr>Times New Roman</vt:lpstr>
      <vt:lpstr>ערכת נושא Office</vt:lpstr>
      <vt:lpstr>PowerPoint Presentation</vt:lpstr>
      <vt:lpstr>מטרת הפרויקט</vt:lpstr>
      <vt:lpstr>מערכת הניסוי בשלמותה בעת ביצוע וריפיקציה ללוח הLock In Detection החדש בתוך המערכת הישנה</vt:lpstr>
      <vt:lpstr>הכלים והמכשירים שנדרשו לפרויקט</vt:lpstr>
      <vt:lpstr>המעגלים שתוכננו</vt:lpstr>
      <vt:lpstr>מעגלי האבטיפוס שבנינו:</vt:lpstr>
      <vt:lpstr>סכמות המעגלים - מעגל מדידת טמפרטורה ע"י RTD </vt:lpstr>
      <vt:lpstr>PowerPoint Presentation</vt:lpstr>
      <vt:lpstr>PowerPoint Presentation</vt:lpstr>
      <vt:lpstr>PowerPoint Presentation</vt:lpstr>
      <vt:lpstr>סכמות המעגלים - מעגל Lock in Detection לקליטת האור המוחזר ותזמון תאורת הLED</vt:lpstr>
      <vt:lpstr>PowerPoint Presentation</vt:lpstr>
      <vt:lpstr>PowerPoint Presentation</vt:lpstr>
      <vt:lpstr>PowerPoint Presentation</vt:lpstr>
      <vt:lpstr>הPCB לאחר ההרכבה – Lock In Detection</vt:lpstr>
      <vt:lpstr>תוצאות בדיקת לוח הRTD</vt:lpstr>
      <vt:lpstr>הPCB בפעולה – Lock in Detection</vt:lpstr>
      <vt:lpstr>הPCB בפעולה – Lock in Detection</vt:lpstr>
      <vt:lpstr>הPCB בפעולה – Lock in Detection</vt:lpstr>
      <vt:lpstr>PowerPoint Presentation</vt:lpstr>
      <vt:lpstr>ביצוע וריפיקציה ללוח הLock In Detection החדש בתוך המערכת הישנה</vt:lpstr>
      <vt:lpstr>Matlab</vt:lpstr>
      <vt:lpstr>תוצרי Matlab עבור סימולציה של אותות הכניסה</vt:lpstr>
      <vt:lpstr>שינויים ותיקונים שביצענו בpcb לאחר ייצורו</vt:lpstr>
      <vt:lpstr>חיבור הנגד R7 לנגד C18</vt:lpstr>
      <vt:lpstr>קיצור הנגד R28 לנק' הביקורת TP_amp3</vt:lpstr>
      <vt:lpstr>הכנסת הטרנזיסטורים Q1, Q2, Q3 לFootprint שונה</vt:lpstr>
      <vt:lpstr>קיצור הנגד R18 והקבל Q3</vt:lpstr>
      <vt:lpstr>סיכום</vt:lpstr>
      <vt:lpstr>לקחים</vt:lpstr>
      <vt:lpstr>הוספת מתג ל led enable עם מעגל Pull Up ונגד</vt:lpstr>
      <vt:lpstr>deep 8 package במקום הjumpers</vt:lpstr>
      <vt:lpstr>סיכום שלבי הפרויקט</vt:lpstr>
      <vt:lpstr>PowerPoint Presentation</vt:lpstr>
      <vt:lpstr>המסה ואיחוי של DNA (Melting and Annealing)</vt:lpstr>
      <vt:lpstr>מה משפיע על טמפ' ההתכה?</vt:lpstr>
      <vt:lpstr>פלורסנציה - SYBR Green I (SG) </vt:lpstr>
      <vt:lpstr>עקרון הגילוי עם SYBR-Green </vt:lpstr>
      <vt:lpstr>תופעה אפשרית – Photo bleaching</vt:lpstr>
      <vt:lpstr>איך המערכת עובדת?</vt:lpstr>
      <vt:lpstr>PowerPoint Presentation</vt:lpstr>
      <vt:lpstr>PowerPoint Presentation</vt:lpstr>
      <vt:lpstr>PowerPoint Presentation</vt:lpstr>
      <vt:lpstr>מה היה קודם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arik shtern</dc:creator>
  <cp:keywords>CTPClassification=CTP_NT</cp:keywords>
  <cp:lastModifiedBy>arik shtern</cp:lastModifiedBy>
  <cp:revision>133</cp:revision>
  <dcterms:created xsi:type="dcterms:W3CDTF">2020-04-22T11:40:14Z</dcterms:created>
  <dcterms:modified xsi:type="dcterms:W3CDTF">2020-11-23T14:50:03Z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30067a6f-5a26-4ca1-91e9-33613fc337cb</vt:lpwstr>
  </property>
  <property fmtid="{D5CDD505-2E9C-101B-9397-08002B2CF9AE}" pid="3" name="CTP_TimeStamp">
    <vt:lpwstr>2020-04-28 19:13:53Z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